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handoutMasterIdLst>
    <p:handoutMasterId r:id="rId24"/>
  </p:handoutMasterIdLst>
  <p:sldIdLst>
    <p:sldId id="256" r:id="rId2"/>
    <p:sldId id="279" r:id="rId3"/>
    <p:sldId id="257" r:id="rId4"/>
    <p:sldId id="258" r:id="rId5"/>
    <p:sldId id="259" r:id="rId6"/>
    <p:sldId id="260" r:id="rId7"/>
    <p:sldId id="261" r:id="rId8"/>
    <p:sldId id="262" r:id="rId9"/>
    <p:sldId id="263" r:id="rId10"/>
    <p:sldId id="264" r:id="rId11"/>
    <p:sldId id="265" r:id="rId12"/>
    <p:sldId id="281" r:id="rId13"/>
    <p:sldId id="276" r:id="rId14"/>
    <p:sldId id="282" r:id="rId15"/>
    <p:sldId id="283" r:id="rId16"/>
    <p:sldId id="284" r:id="rId17"/>
    <p:sldId id="270" r:id="rId18"/>
    <p:sldId id="272" r:id="rId19"/>
    <p:sldId id="274" r:id="rId20"/>
    <p:sldId id="271" r:id="rId21"/>
    <p:sldId id="273" r:id="rId2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72" autoAdjust="0"/>
    <p:restoredTop sz="94660"/>
  </p:normalViewPr>
  <p:slideViewPr>
    <p:cSldViewPr>
      <p:cViewPr varScale="1">
        <p:scale>
          <a:sx n="126" d="100"/>
          <a:sy n="126" d="100"/>
        </p:scale>
        <p:origin x="-1230"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E9B97ACE-7862-4884-A9C7-50E450FF2798}" type="datetimeFigureOut">
              <a:rPr lang="en-US" smtClean="0"/>
              <a:t>5/1/2013</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8BCE9E02-A21C-4F84-A3BA-B20FCEA6EEF7}" type="slidenum">
              <a:rPr lang="en-US" smtClean="0"/>
              <a:t>‹#›</a:t>
            </a:fld>
            <a:endParaRPr lang="en-US"/>
          </a:p>
        </p:txBody>
      </p:sp>
    </p:spTree>
    <p:extLst>
      <p:ext uri="{BB962C8B-B14F-4D97-AF65-F5344CB8AC3E}">
        <p14:creationId xmlns:p14="http://schemas.microsoft.com/office/powerpoint/2010/main" val="2658028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F9965A11-1AFC-4FFF-B222-8B4C07CB85C7}" type="datetimeFigureOut">
              <a:rPr lang="en-US" smtClean="0"/>
              <a:t>5/1/2013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2D0C3084-1D42-4738-B534-DC2A22F670FC}" type="slidenum">
              <a:rPr lang="en-US" smtClean="0"/>
              <a:t>‹#›</a:t>
            </a:fld>
            <a:endParaRPr lang="en-US"/>
          </a:p>
        </p:txBody>
      </p:sp>
    </p:spTree>
    <p:extLst>
      <p:ext uri="{BB962C8B-B14F-4D97-AF65-F5344CB8AC3E}">
        <p14:creationId xmlns:p14="http://schemas.microsoft.com/office/powerpoint/2010/main" val="20895566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fld id="{202EEC29-3285-477D-9C86-7D434637D079}" type="datetime1">
              <a:rPr lang="en-US" smtClean="0"/>
              <a:t>5/1/2013</a:t>
            </a:fld>
            <a:endParaRPr lang="en-US" dirty="0"/>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A24D36FC-02F0-49EA-9B03-80A7AEE0B917}" type="slidenum">
              <a:rPr lang="en-US" smtClean="0"/>
              <a:t>‹#›</a:t>
            </a:fld>
            <a:endParaRPr lang="en-US" dirty="0"/>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7A31B5F-5D10-490B-A821-1188B7239895}" type="datetime1">
              <a:rPr lang="en-US" smtClean="0"/>
              <a:t>5/1/2013</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A24D36FC-02F0-49EA-9B03-80A7AEE0B917}"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fld id="{15FEDC18-1643-4A23-9EDD-17C2A9B1301D}" type="datetime1">
              <a:rPr lang="en-US" smtClean="0"/>
              <a:t>5/1/2013</a:t>
            </a:fld>
            <a:endParaRPr lang="en-US" dirty="0"/>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A24D36FC-02F0-49EA-9B03-80A7AEE0B917}" type="slidenum">
              <a:rPr lang="en-US" smtClean="0"/>
              <a:t>‹#›</a:t>
            </a:fld>
            <a:endParaRPr lang="en-US" dirty="0"/>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C55E084-7833-473D-9F24-0C61C2132C45}" type="datetime1">
              <a:rPr lang="en-US" smtClean="0"/>
              <a:t>5/1/2013</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a:xfrm>
            <a:off x="8641080" y="6514568"/>
            <a:ext cx="464288" cy="274320"/>
          </a:xfrm>
        </p:spPr>
        <p:txBody>
          <a:bodyPr/>
          <a:lstStyle>
            <a:extLst/>
          </a:lstStyle>
          <a:p>
            <a:fld id="{A24D36FC-02F0-49EA-9B03-80A7AEE0B917}" type="slidenum">
              <a:rPr lang="en-US" smtClean="0"/>
              <a:t>‹#›</a:t>
            </a:fld>
            <a:endParaRPr lang="en-US" dirty="0"/>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dirty="0"/>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dirty="0"/>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F329F05C-A7D6-4A68-B389-A9B64B6BD03C}" type="datetime1">
              <a:rPr lang="en-US" smtClean="0"/>
              <a:t>5/1/2013</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a:xfrm>
            <a:off x="8641080" y="6514568"/>
            <a:ext cx="464288" cy="274320"/>
          </a:xfrm>
        </p:spPr>
        <p:txBody>
          <a:bodyPr/>
          <a:lstStyle>
            <a:extLst/>
          </a:lstStyle>
          <a:p>
            <a:fld id="{A24D36FC-02F0-49EA-9B03-80A7AEE0B917}"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78D38CBE-B9CD-4EC0-ACDB-B15E7F1C0BBC}" type="datetime1">
              <a:rPr lang="en-US" smtClean="0"/>
              <a:t>5/1/2013</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A24D36FC-02F0-49EA-9B03-80A7AEE0B917}" type="slidenum">
              <a:rPr lang="en-US" smtClean="0"/>
              <a:t>‹#›</a:t>
            </a:fld>
            <a:endParaRPr lang="en-US" dirty="0"/>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385EEA28-1020-42E4-8FDF-B7BD6FC9FF89}" type="datetime1">
              <a:rPr lang="en-US" smtClean="0"/>
              <a:t>5/1/2013</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A24D36FC-02F0-49EA-9B03-80A7AEE0B917}"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fld id="{1BF7DCE8-4ADD-4FC4-9725-B1D9D3D18171}" type="datetime1">
              <a:rPr lang="en-US" smtClean="0"/>
              <a:t>5/1/2013</a:t>
            </a:fld>
            <a:endParaRPr lang="en-US" dirty="0"/>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A24D36FC-02F0-49EA-9B03-80A7AEE0B917}" type="slidenum">
              <a:rPr lang="en-US" smtClean="0"/>
              <a:t>‹#›</a:t>
            </a:fld>
            <a:endParaRPr lang="en-US" dirty="0"/>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dirty="0"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fld id="{D709428B-021F-4E6B-85DF-0F640FD64EE5}" type="datetime1">
              <a:rPr lang="en-US" smtClean="0"/>
              <a:t>5/1/2013</a:t>
            </a:fld>
            <a:endParaRPr lang="en-US" dirty="0"/>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A24D36FC-02F0-49EA-9B03-80A7AEE0B917}" type="slidenum">
              <a:rPr lang="en-US" smtClean="0"/>
              <a:t>‹#›</a:t>
            </a:fld>
            <a:endParaRPr lang="en-US" dirty="0"/>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0D4485F-DF6E-42CD-A8D9-502255AC602E}" type="datetime1">
              <a:rPr lang="en-US" smtClean="0"/>
              <a:t>5/1/2013</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A24D36FC-02F0-49EA-9B03-80A7AEE0B917}"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EB25D1C-2C25-451A-8614-971994FA571D}" type="datetime1">
              <a:rPr lang="en-US" smtClean="0"/>
              <a:t>5/1/2013</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A24D36FC-02F0-49EA-9B03-80A7AEE0B917}"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US" dirty="0"/>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F287FC09-80BA-4E14-B8A9-91C0189F51A4}" type="datetime1">
              <a:rPr lang="en-US" smtClean="0"/>
              <a:t>5/1/2013</a:t>
            </a:fld>
            <a:endParaRPr lang="en-US" dirty="0"/>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A24D36FC-02F0-49EA-9B03-80A7AEE0B917}" type="slidenum">
              <a:rPr lang="en-US" smtClean="0"/>
              <a:t>‹#›</a:t>
            </a:fld>
            <a:endParaRPr lang="en-US" dirty="0"/>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en.wikipedia.org/wiki/United_States" TargetMode="External"/><Relationship Id="rId2" Type="http://schemas.openxmlformats.org/officeDocument/2006/relationships/hyperlink" Target="http://en.wikipedia.org/wiki/Redevelopment" TargetMode="External"/><Relationship Id="rId1" Type="http://schemas.openxmlformats.org/officeDocument/2006/relationships/slideLayout" Target="../slideLayouts/slideLayout2.xml"/><Relationship Id="rId5" Type="http://schemas.openxmlformats.org/officeDocument/2006/relationships/hyperlink" Target="http://en.wikipedia.org/wiki/Real_estate" TargetMode="External"/><Relationship Id="rId4" Type="http://schemas.openxmlformats.org/officeDocument/2006/relationships/hyperlink" Target="http://en.wikipedia.org/wiki/Value_capture"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362200"/>
            <a:ext cx="7772400" cy="1470025"/>
          </a:xfrm>
        </p:spPr>
        <p:txBody>
          <a:bodyPr>
            <a:normAutofit fontScale="90000"/>
          </a:bodyPr>
          <a:lstStyle/>
          <a:p>
            <a:r>
              <a:rPr lang="en-US" b="0" i="0" u="none" strike="noStrike" baseline="0" dirty="0" smtClean="0">
                <a:solidFill>
                  <a:srgbClr val="019372"/>
                </a:solidFill>
                <a:latin typeface="FranklinGothic-Demi"/>
              </a:rPr>
              <a:t/>
            </a:r>
            <a:br>
              <a:rPr lang="en-US" b="0" i="0" u="none" strike="noStrike" baseline="0" dirty="0" smtClean="0">
                <a:solidFill>
                  <a:srgbClr val="019372"/>
                </a:solidFill>
                <a:latin typeface="FranklinGothic-Demi"/>
              </a:rPr>
            </a:br>
            <a:r>
              <a:rPr lang="en-US" b="0" i="0" u="none" strike="noStrike" baseline="0" dirty="0" smtClean="0">
                <a:solidFill>
                  <a:schemeClr val="tx1">
                    <a:lumMod val="95000"/>
                    <a:lumOff val="5000"/>
                  </a:schemeClr>
                </a:solidFill>
                <a:latin typeface="FranklinGothic-Demi"/>
              </a:rPr>
              <a:t>Municipal Management Districts</a:t>
            </a:r>
            <a:r>
              <a:rPr lang="en-US" dirty="0" smtClean="0"/>
              <a:t/>
            </a:r>
            <a:br>
              <a:rPr lang="en-US" dirty="0" smtClean="0"/>
            </a:br>
            <a:endParaRPr lang="en-US" dirty="0"/>
          </a:p>
        </p:txBody>
      </p:sp>
      <p:sp>
        <p:nvSpPr>
          <p:cNvPr id="3" name="Slide Number Placeholder 2"/>
          <p:cNvSpPr>
            <a:spLocks noGrp="1"/>
          </p:cNvSpPr>
          <p:nvPr>
            <p:ph type="sldNum" sz="quarter" idx="11"/>
          </p:nvPr>
        </p:nvSpPr>
        <p:spPr/>
        <p:txBody>
          <a:bodyPr/>
          <a:lstStyle/>
          <a:p>
            <a:fld id="{A24D36FC-02F0-49EA-9B03-80A7AEE0B917}" type="slidenum">
              <a:rPr lang="en-US" smtClean="0"/>
              <a:t>1</a:t>
            </a:fld>
            <a:endParaRPr lang="en-US" dirty="0"/>
          </a:p>
        </p:txBody>
      </p:sp>
    </p:spTree>
    <p:extLst>
      <p:ext uri="{BB962C8B-B14F-4D97-AF65-F5344CB8AC3E}">
        <p14:creationId xmlns:p14="http://schemas.microsoft.com/office/powerpoint/2010/main" val="3581674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fontScale="90000"/>
          </a:bodyPr>
          <a:lstStyle/>
          <a:p>
            <a:endParaRPr lang="en-US"/>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1000" y="1066800"/>
            <a:ext cx="8534399" cy="556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lide Number Placeholder 2"/>
          <p:cNvSpPr>
            <a:spLocks noGrp="1"/>
          </p:cNvSpPr>
          <p:nvPr>
            <p:ph type="sldNum" sz="quarter" idx="12"/>
          </p:nvPr>
        </p:nvSpPr>
        <p:spPr/>
        <p:txBody>
          <a:bodyPr/>
          <a:lstStyle/>
          <a:p>
            <a:fld id="{A24D36FC-02F0-49EA-9B03-80A7AEE0B917}" type="slidenum">
              <a:rPr lang="en-US" smtClean="0"/>
              <a:t>2</a:t>
            </a:fld>
            <a:endParaRPr lang="en-US" dirty="0"/>
          </a:p>
        </p:txBody>
      </p:sp>
    </p:spTree>
    <p:extLst>
      <p:ext uri="{BB962C8B-B14F-4D97-AF65-F5344CB8AC3E}">
        <p14:creationId xmlns:p14="http://schemas.microsoft.com/office/powerpoint/2010/main" val="12947848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i="0" u="none" strike="noStrike" baseline="0" dirty="0" smtClean="0">
                <a:solidFill>
                  <a:schemeClr val="tx1">
                    <a:lumMod val="95000"/>
                    <a:lumOff val="5000"/>
                  </a:schemeClr>
                </a:solidFill>
                <a:latin typeface="FranklinGothic-Demi"/>
              </a:rPr>
              <a:t>Overview</a:t>
            </a:r>
            <a:endParaRPr lang="en-US" dirty="0">
              <a:solidFill>
                <a:schemeClr val="tx1">
                  <a:lumMod val="95000"/>
                  <a:lumOff val="5000"/>
                </a:schemeClr>
              </a:solidFill>
            </a:endParaRPr>
          </a:p>
        </p:txBody>
      </p:sp>
      <p:sp>
        <p:nvSpPr>
          <p:cNvPr id="3" name="Content Placeholder 2"/>
          <p:cNvSpPr>
            <a:spLocks noGrp="1"/>
          </p:cNvSpPr>
          <p:nvPr>
            <p:ph idx="1"/>
          </p:nvPr>
        </p:nvSpPr>
        <p:spPr>
          <a:xfrm>
            <a:off x="457200" y="1600200"/>
            <a:ext cx="8229600" cy="4724400"/>
          </a:xfrm>
        </p:spPr>
        <p:txBody>
          <a:bodyPr>
            <a:normAutofit fontScale="85000" lnSpcReduction="20000"/>
          </a:bodyPr>
          <a:lstStyle/>
          <a:p>
            <a:pPr marL="0" indent="0">
              <a:buNone/>
            </a:pPr>
            <a:r>
              <a:rPr lang="en-US" b="0" i="0" u="none" strike="noStrike" baseline="0" dirty="0" smtClean="0">
                <a:solidFill>
                  <a:srgbClr val="005EB9"/>
                </a:solidFill>
                <a:latin typeface="FranklinGothic-Demi"/>
              </a:rPr>
              <a:t>    	</a:t>
            </a:r>
            <a:r>
              <a:rPr lang="en-US" b="0" i="0" u="none" strike="noStrike" baseline="0" dirty="0" smtClean="0">
                <a:solidFill>
                  <a:schemeClr val="tx1">
                    <a:lumMod val="95000"/>
                    <a:lumOff val="5000"/>
                  </a:schemeClr>
                </a:solidFill>
                <a:latin typeface="FranklinGothic-Demi"/>
              </a:rPr>
              <a:t>Municipal Management Districts (MMD) </a:t>
            </a:r>
            <a:r>
              <a:rPr lang="en-US" b="0" i="0" u="none" strike="noStrike" baseline="0" dirty="0" smtClean="0">
                <a:solidFill>
                  <a:schemeClr val="tx1">
                    <a:lumMod val="95000"/>
                    <a:lumOff val="5000"/>
                  </a:schemeClr>
                </a:solidFill>
                <a:latin typeface="FranklinGothic-Book"/>
              </a:rPr>
              <a:t>are 	special districts that are:</a:t>
            </a:r>
          </a:p>
          <a:p>
            <a:pPr marL="0" indent="0">
              <a:buNone/>
            </a:pPr>
            <a:r>
              <a:rPr lang="en-US" b="0" i="0" u="none" strike="noStrike" baseline="0" dirty="0" smtClean="0">
                <a:solidFill>
                  <a:schemeClr val="tx1">
                    <a:lumMod val="95000"/>
                    <a:lumOff val="5000"/>
                  </a:schemeClr>
                </a:solidFill>
                <a:latin typeface="FranklinGothic-Demi"/>
              </a:rPr>
              <a:t>      	Self governed</a:t>
            </a:r>
            <a:r>
              <a:rPr lang="en-US" b="0" i="0" u="none" strike="noStrike" baseline="0" dirty="0" smtClean="0">
                <a:solidFill>
                  <a:schemeClr val="tx1">
                    <a:lumMod val="95000"/>
                    <a:lumOff val="5000"/>
                  </a:schemeClr>
                </a:solidFill>
                <a:latin typeface="FranklinGothic-DemiCond"/>
              </a:rPr>
              <a:t>, </a:t>
            </a:r>
            <a:r>
              <a:rPr lang="en-US" b="0" i="0" u="none" strike="noStrike" baseline="0" dirty="0" smtClean="0">
                <a:solidFill>
                  <a:schemeClr val="tx1">
                    <a:lumMod val="95000"/>
                    <a:lumOff val="5000"/>
                  </a:schemeClr>
                </a:solidFill>
                <a:latin typeface="FranklinGothic-Book"/>
              </a:rPr>
              <a:t>but must be </a:t>
            </a:r>
            <a:r>
              <a:rPr lang="en-US" b="0" i="0" u="none" strike="noStrike" baseline="0" dirty="0" smtClean="0">
                <a:solidFill>
                  <a:schemeClr val="tx1">
                    <a:lumMod val="95000"/>
                    <a:lumOff val="5000"/>
                  </a:schemeClr>
                </a:solidFill>
                <a:latin typeface="FranklinGothic-Demi"/>
              </a:rPr>
              <a:t>approved by the 	host municipality; and </a:t>
            </a:r>
            <a:r>
              <a:rPr lang="en-US" b="0" i="0" u="none" strike="noStrike" baseline="0" dirty="0" smtClean="0">
                <a:solidFill>
                  <a:schemeClr val="tx1">
                    <a:lumMod val="95000"/>
                    <a:lumOff val="5000"/>
                  </a:schemeClr>
                </a:solidFill>
                <a:latin typeface="FranklinGothic-Book"/>
              </a:rPr>
              <a:t>have the ability to 	construct public infrastructure and provide 	services within District approved service plan.</a:t>
            </a:r>
          </a:p>
          <a:p>
            <a:pPr marL="0" indent="0">
              <a:buNone/>
            </a:pPr>
            <a:r>
              <a:rPr lang="en-US" dirty="0">
                <a:solidFill>
                  <a:schemeClr val="tx1">
                    <a:lumMod val="95000"/>
                    <a:lumOff val="5000"/>
                  </a:schemeClr>
                </a:solidFill>
                <a:latin typeface="FranklinGothic-Book"/>
              </a:rPr>
              <a:t> </a:t>
            </a:r>
            <a:r>
              <a:rPr lang="en-US" dirty="0" smtClean="0">
                <a:solidFill>
                  <a:schemeClr val="tx1">
                    <a:lumMod val="95000"/>
                    <a:lumOff val="5000"/>
                  </a:schemeClr>
                </a:solidFill>
                <a:latin typeface="FranklinGothic-Book"/>
              </a:rPr>
              <a:t>      </a:t>
            </a:r>
            <a:r>
              <a:rPr lang="en-US" dirty="0">
                <a:solidFill>
                  <a:schemeClr val="tx1">
                    <a:lumMod val="95000"/>
                    <a:lumOff val="5000"/>
                  </a:schemeClr>
                </a:solidFill>
                <a:latin typeface="FranklinGothic-Book"/>
              </a:rPr>
              <a:t>	</a:t>
            </a:r>
            <a:endParaRPr lang="en-US" dirty="0" smtClean="0">
              <a:solidFill>
                <a:schemeClr val="tx1">
                  <a:lumMod val="95000"/>
                  <a:lumOff val="5000"/>
                </a:schemeClr>
              </a:solidFill>
              <a:latin typeface="FranklinGothic-Book"/>
            </a:endParaRPr>
          </a:p>
          <a:p>
            <a:pPr marL="0" indent="0">
              <a:buNone/>
            </a:pPr>
            <a:r>
              <a:rPr lang="en-US" b="0" i="0" u="none" strike="noStrike" baseline="0" dirty="0">
                <a:solidFill>
                  <a:schemeClr val="tx1">
                    <a:lumMod val="95000"/>
                    <a:lumOff val="5000"/>
                  </a:schemeClr>
                </a:solidFill>
                <a:latin typeface="FranklinGothic-Book"/>
              </a:rPr>
              <a:t>	</a:t>
            </a:r>
            <a:r>
              <a:rPr lang="en-US" b="0" i="0" u="none" strike="noStrike" baseline="0" dirty="0" smtClean="0">
                <a:solidFill>
                  <a:schemeClr val="tx1">
                    <a:lumMod val="95000"/>
                    <a:lumOff val="5000"/>
                  </a:schemeClr>
                </a:solidFill>
                <a:latin typeface="FranklinGothic-Book"/>
              </a:rPr>
              <a:t>Created either:</a:t>
            </a:r>
          </a:p>
          <a:p>
            <a:pPr marL="0" indent="0">
              <a:buNone/>
            </a:pPr>
            <a:r>
              <a:rPr lang="en-US" b="0" i="0" u="none" strike="noStrike" baseline="0" dirty="0" smtClean="0">
                <a:solidFill>
                  <a:schemeClr val="tx1">
                    <a:lumMod val="95000"/>
                    <a:lumOff val="5000"/>
                  </a:schemeClr>
                </a:solidFill>
                <a:latin typeface="FranklinGothic-Book"/>
              </a:rPr>
              <a:t>	Pursuant to Ch.375, Local Government Code, 	through the Texas</a:t>
            </a:r>
            <a:r>
              <a:rPr lang="en-US" dirty="0" smtClean="0">
                <a:solidFill>
                  <a:schemeClr val="tx1">
                    <a:lumMod val="95000"/>
                    <a:lumOff val="5000"/>
                  </a:schemeClr>
                </a:solidFill>
                <a:latin typeface="FranklinGothic-Book"/>
              </a:rPr>
              <a:t> </a:t>
            </a:r>
            <a:r>
              <a:rPr lang="en-US" b="0" i="0" u="none" strike="noStrike" baseline="0" dirty="0" smtClean="0">
                <a:solidFill>
                  <a:schemeClr val="tx1">
                    <a:lumMod val="95000"/>
                    <a:lumOff val="5000"/>
                  </a:schemeClr>
                </a:solidFill>
                <a:latin typeface="FranklinGothic-Book"/>
              </a:rPr>
              <a:t>Commission on 	Environmental Quality (TECQ,) or by local law</a:t>
            </a:r>
            <a:r>
              <a:rPr lang="en-US" b="0" i="0" u="none" strike="noStrike" dirty="0" smtClean="0">
                <a:solidFill>
                  <a:schemeClr val="tx1">
                    <a:lumMod val="95000"/>
                    <a:lumOff val="5000"/>
                  </a:schemeClr>
                </a:solidFill>
                <a:latin typeface="FranklinGothic-Book"/>
              </a:rPr>
              <a:t> 	</a:t>
            </a:r>
            <a:r>
              <a:rPr lang="en-US" b="0" i="0" u="none" strike="noStrike" baseline="0" dirty="0" smtClean="0">
                <a:solidFill>
                  <a:schemeClr val="tx1">
                    <a:lumMod val="95000"/>
                    <a:lumOff val="5000"/>
                  </a:schemeClr>
                </a:solidFill>
                <a:latin typeface="FranklinGothic-Book"/>
              </a:rPr>
              <a:t>enacted by the State Legislature.</a:t>
            </a:r>
          </a:p>
          <a:p>
            <a:pPr marL="0" indent="0">
              <a:buNone/>
            </a:pPr>
            <a:r>
              <a:rPr lang="en-US" dirty="0">
                <a:solidFill>
                  <a:srgbClr val="005EB9"/>
                </a:solidFill>
                <a:latin typeface="FranklinGothic-Demi"/>
              </a:rPr>
              <a:t> </a:t>
            </a:r>
            <a:r>
              <a:rPr lang="en-US" dirty="0" smtClean="0">
                <a:solidFill>
                  <a:srgbClr val="005EB9"/>
                </a:solidFill>
                <a:latin typeface="FranklinGothic-Demi"/>
              </a:rPr>
              <a:t>      </a:t>
            </a:r>
            <a:r>
              <a:rPr lang="en-US" b="0" i="0" u="none" strike="noStrike" baseline="0" dirty="0" smtClean="0">
                <a:solidFill>
                  <a:srgbClr val="005EB9"/>
                </a:solidFill>
                <a:latin typeface="FranklinGothic-Demi"/>
              </a:rPr>
              <a:t> </a:t>
            </a:r>
            <a:endParaRPr lang="en-US" dirty="0"/>
          </a:p>
        </p:txBody>
      </p:sp>
      <p:sp>
        <p:nvSpPr>
          <p:cNvPr id="4" name="Slide Number Placeholder 3"/>
          <p:cNvSpPr>
            <a:spLocks noGrp="1"/>
          </p:cNvSpPr>
          <p:nvPr>
            <p:ph type="sldNum" sz="quarter" idx="12"/>
          </p:nvPr>
        </p:nvSpPr>
        <p:spPr/>
        <p:txBody>
          <a:bodyPr/>
          <a:lstStyle/>
          <a:p>
            <a:fld id="{A24D36FC-02F0-49EA-9B03-80A7AEE0B917}" type="slidenum">
              <a:rPr lang="en-US" smtClean="0"/>
              <a:t>3</a:t>
            </a:fld>
            <a:endParaRPr lang="en-US" dirty="0"/>
          </a:p>
        </p:txBody>
      </p:sp>
    </p:spTree>
    <p:extLst>
      <p:ext uri="{BB962C8B-B14F-4D97-AF65-F5344CB8AC3E}">
        <p14:creationId xmlns:p14="http://schemas.microsoft.com/office/powerpoint/2010/main" val="41228291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i="0" u="none" strike="noStrike" baseline="0" dirty="0" smtClean="0">
                <a:solidFill>
                  <a:schemeClr val="tx1">
                    <a:lumMod val="95000"/>
                    <a:lumOff val="5000"/>
                  </a:schemeClr>
                </a:solidFill>
                <a:latin typeface="FranklinGothic-Demi"/>
              </a:rPr>
              <a:t>Overview, cont’d.</a:t>
            </a:r>
            <a:endParaRPr lang="en-US" dirty="0">
              <a:solidFill>
                <a:schemeClr val="tx1">
                  <a:lumMod val="95000"/>
                  <a:lumOff val="5000"/>
                </a:schemeClr>
              </a:solidFill>
            </a:endParaRPr>
          </a:p>
        </p:txBody>
      </p:sp>
      <p:sp>
        <p:nvSpPr>
          <p:cNvPr id="3" name="Content Placeholder 2"/>
          <p:cNvSpPr>
            <a:spLocks noGrp="1"/>
          </p:cNvSpPr>
          <p:nvPr>
            <p:ph idx="1"/>
          </p:nvPr>
        </p:nvSpPr>
        <p:spPr>
          <a:xfrm>
            <a:off x="457200" y="1600200"/>
            <a:ext cx="8229600" cy="4800600"/>
          </a:xfrm>
        </p:spPr>
        <p:txBody>
          <a:bodyPr>
            <a:normAutofit fontScale="62500" lnSpcReduction="20000"/>
          </a:bodyPr>
          <a:lstStyle/>
          <a:p>
            <a:pPr marL="0" indent="0">
              <a:buNone/>
            </a:pPr>
            <a:r>
              <a:rPr lang="en-US" b="0" i="0" u="none" strike="noStrike" baseline="0" dirty="0" smtClean="0">
                <a:solidFill>
                  <a:schemeClr val="tx1">
                    <a:lumMod val="95000"/>
                    <a:lumOff val="5000"/>
                  </a:schemeClr>
                </a:solidFill>
                <a:latin typeface="FranklinGothic-Book"/>
              </a:rPr>
              <a:t>• MMDs may issue Tax Exempt Bonds </a:t>
            </a:r>
            <a:r>
              <a:rPr lang="en-US" b="1" i="0" u="none" strike="noStrike" baseline="0" dirty="0" smtClean="0">
                <a:solidFill>
                  <a:schemeClr val="tx1">
                    <a:lumMod val="95000"/>
                    <a:lumOff val="5000"/>
                  </a:schemeClr>
                </a:solidFill>
                <a:latin typeface="FranklinGothic-Demi"/>
              </a:rPr>
              <a:t>BUT bond debt </a:t>
            </a:r>
            <a:r>
              <a:rPr lang="en-US" b="0" i="0" u="none" strike="noStrike" baseline="0" dirty="0" smtClean="0">
                <a:solidFill>
                  <a:schemeClr val="tx1">
                    <a:lumMod val="95000"/>
                    <a:lumOff val="5000"/>
                  </a:schemeClr>
                </a:solidFill>
                <a:latin typeface="FranklinGothic-Book"/>
              </a:rPr>
              <a:t>is </a:t>
            </a:r>
            <a:r>
              <a:rPr lang="en-US" b="1" i="0" u="none" strike="noStrike" baseline="0" dirty="0" smtClean="0">
                <a:solidFill>
                  <a:schemeClr val="tx1">
                    <a:lumMod val="95000"/>
                    <a:lumOff val="5000"/>
                  </a:schemeClr>
                </a:solidFill>
                <a:latin typeface="FranklinGothic-Demi"/>
              </a:rPr>
              <a:t>not city debt</a:t>
            </a:r>
            <a:r>
              <a:rPr lang="en-US" b="1" i="0" u="none" strike="noStrike" dirty="0" smtClean="0">
                <a:solidFill>
                  <a:schemeClr val="tx1">
                    <a:lumMod val="95000"/>
                    <a:lumOff val="5000"/>
                  </a:schemeClr>
                </a:solidFill>
                <a:latin typeface="FranklinGothic-Demi"/>
              </a:rPr>
              <a:t> </a:t>
            </a:r>
            <a:endParaRPr lang="en-US" b="1" i="0" u="none" strike="noStrike" baseline="0" dirty="0" smtClean="0">
              <a:solidFill>
                <a:schemeClr val="tx1">
                  <a:lumMod val="95000"/>
                  <a:lumOff val="5000"/>
                </a:schemeClr>
              </a:solidFill>
              <a:latin typeface="FranklinGothic-Demi"/>
            </a:endParaRPr>
          </a:p>
          <a:p>
            <a:pPr marL="0" indent="0">
              <a:buNone/>
            </a:pPr>
            <a:r>
              <a:rPr lang="en-US" b="0" i="0" u="none" strike="noStrike" baseline="0" dirty="0" smtClean="0">
                <a:solidFill>
                  <a:schemeClr val="tx1">
                    <a:lumMod val="95000"/>
                    <a:lumOff val="5000"/>
                  </a:schemeClr>
                </a:solidFill>
                <a:latin typeface="FranklinGothic-Book"/>
              </a:rPr>
              <a:t>  and does </a:t>
            </a:r>
            <a:r>
              <a:rPr lang="en-US" b="1" i="0" u="none" strike="noStrike" baseline="0" dirty="0" smtClean="0">
                <a:solidFill>
                  <a:schemeClr val="tx1">
                    <a:lumMod val="95000"/>
                    <a:lumOff val="5000"/>
                  </a:schemeClr>
                </a:solidFill>
                <a:latin typeface="FranklinGothic-Demi"/>
              </a:rPr>
              <a:t>not impact city bonding capacity</a:t>
            </a:r>
            <a:r>
              <a:rPr lang="en-US" b="0" i="0" u="none" strike="noStrike" baseline="0" dirty="0" smtClean="0">
                <a:solidFill>
                  <a:schemeClr val="tx1">
                    <a:lumMod val="95000"/>
                    <a:lumOff val="5000"/>
                  </a:schemeClr>
                </a:solidFill>
                <a:latin typeface="FranklinGothic-Book"/>
              </a:rPr>
              <a:t>.</a:t>
            </a:r>
          </a:p>
          <a:p>
            <a:pPr marL="0" indent="0">
              <a:buNone/>
            </a:pPr>
            <a:r>
              <a:rPr lang="en-US" b="0" i="0" u="none" strike="noStrike" baseline="0" dirty="0" smtClean="0">
                <a:solidFill>
                  <a:schemeClr val="tx1">
                    <a:lumMod val="95000"/>
                    <a:lumOff val="5000"/>
                  </a:schemeClr>
                </a:solidFill>
                <a:latin typeface="FranklinGothic-Book"/>
              </a:rPr>
              <a:t>   – May </a:t>
            </a:r>
            <a:r>
              <a:rPr lang="en-US" b="1" i="0" u="none" strike="noStrike" baseline="0" dirty="0" smtClean="0">
                <a:solidFill>
                  <a:schemeClr val="tx1">
                    <a:lumMod val="95000"/>
                    <a:lumOff val="5000"/>
                  </a:schemeClr>
                </a:solidFill>
                <a:latin typeface="FranklinGothic-Demi"/>
              </a:rPr>
              <a:t>levy taxes</a:t>
            </a:r>
            <a:r>
              <a:rPr lang="en-US" b="1" i="0" u="none" strike="noStrike" baseline="0" dirty="0" smtClean="0">
                <a:solidFill>
                  <a:schemeClr val="tx1">
                    <a:lumMod val="95000"/>
                    <a:lumOff val="5000"/>
                  </a:schemeClr>
                </a:solidFill>
                <a:latin typeface="FranklinGothic-Book"/>
              </a:rPr>
              <a:t>, </a:t>
            </a:r>
            <a:r>
              <a:rPr lang="en-US" b="1" i="0" u="none" strike="noStrike" baseline="0" dirty="0" smtClean="0">
                <a:solidFill>
                  <a:schemeClr val="tx1">
                    <a:lumMod val="95000"/>
                    <a:lumOff val="5000"/>
                  </a:schemeClr>
                </a:solidFill>
                <a:latin typeface="FranklinGothic-Demi"/>
              </a:rPr>
              <a:t>assessments </a:t>
            </a:r>
            <a:r>
              <a:rPr lang="en-US" b="0" i="0" u="none" strike="noStrike" baseline="0" dirty="0" smtClean="0">
                <a:solidFill>
                  <a:schemeClr val="tx1">
                    <a:lumMod val="95000"/>
                    <a:lumOff val="5000"/>
                  </a:schemeClr>
                </a:solidFill>
                <a:latin typeface="FranklinGothic-Book"/>
              </a:rPr>
              <a:t>and </a:t>
            </a:r>
            <a:r>
              <a:rPr lang="en-US" b="1" i="0" u="none" strike="noStrike" baseline="0" dirty="0" smtClean="0">
                <a:solidFill>
                  <a:schemeClr val="tx1">
                    <a:lumMod val="95000"/>
                    <a:lumOff val="5000"/>
                  </a:schemeClr>
                </a:solidFill>
                <a:latin typeface="FranklinGothic-Demi"/>
              </a:rPr>
              <a:t>impact fees </a:t>
            </a:r>
            <a:r>
              <a:rPr lang="en-US" b="0" i="0" u="none" strike="noStrike" baseline="0" dirty="0" smtClean="0">
                <a:solidFill>
                  <a:schemeClr val="tx1">
                    <a:lumMod val="95000"/>
                    <a:lumOff val="5000"/>
                  </a:schemeClr>
                </a:solidFill>
                <a:latin typeface="FranklinGothic-Book"/>
              </a:rPr>
              <a:t>in accordance    </a:t>
            </a:r>
          </a:p>
          <a:p>
            <a:pPr marL="0" indent="0">
              <a:buNone/>
            </a:pPr>
            <a:r>
              <a:rPr lang="en-US" dirty="0">
                <a:solidFill>
                  <a:schemeClr val="tx1">
                    <a:lumMod val="95000"/>
                    <a:lumOff val="5000"/>
                  </a:schemeClr>
                </a:solidFill>
                <a:latin typeface="FranklinGothic-Book"/>
              </a:rPr>
              <a:t> </a:t>
            </a:r>
            <a:r>
              <a:rPr lang="en-US" dirty="0" smtClean="0">
                <a:solidFill>
                  <a:schemeClr val="tx1">
                    <a:lumMod val="95000"/>
                    <a:lumOff val="5000"/>
                  </a:schemeClr>
                </a:solidFill>
                <a:latin typeface="FranklinGothic-Book"/>
              </a:rPr>
              <a:t>    </a:t>
            </a:r>
            <a:r>
              <a:rPr lang="en-US" b="0" i="0" u="none" strike="noStrike" baseline="0" dirty="0" smtClean="0">
                <a:solidFill>
                  <a:schemeClr val="tx1">
                    <a:lumMod val="95000"/>
                    <a:lumOff val="5000"/>
                  </a:schemeClr>
                </a:solidFill>
                <a:latin typeface="FranklinGothic-Book"/>
              </a:rPr>
              <a:t> with</a:t>
            </a:r>
            <a:r>
              <a:rPr lang="en-US" b="0" i="0" u="none" strike="noStrike" dirty="0" smtClean="0">
                <a:solidFill>
                  <a:schemeClr val="tx1">
                    <a:lumMod val="95000"/>
                    <a:lumOff val="5000"/>
                  </a:schemeClr>
                </a:solidFill>
                <a:latin typeface="FranklinGothic-Book"/>
              </a:rPr>
              <a:t> </a:t>
            </a:r>
            <a:r>
              <a:rPr lang="en-US" b="0" i="0" u="none" strike="noStrike" baseline="0" dirty="0" smtClean="0">
                <a:solidFill>
                  <a:schemeClr val="tx1">
                    <a:lumMod val="95000"/>
                    <a:lumOff val="5000"/>
                  </a:schemeClr>
                </a:solidFill>
                <a:latin typeface="FranklinGothic-Book"/>
              </a:rPr>
              <a:t>service plan. Assessments only by petition of affected property</a:t>
            </a:r>
          </a:p>
          <a:p>
            <a:pPr marL="0" indent="0">
              <a:buNone/>
            </a:pPr>
            <a:r>
              <a:rPr lang="en-US" b="0" i="0" u="none" strike="noStrike" baseline="0" dirty="0" smtClean="0">
                <a:solidFill>
                  <a:schemeClr val="tx1">
                    <a:lumMod val="95000"/>
                    <a:lumOff val="5000"/>
                  </a:schemeClr>
                </a:solidFill>
                <a:latin typeface="FranklinGothic-Book"/>
              </a:rPr>
              <a:t>      owners and property taxes require approval by majority of eligible</a:t>
            </a:r>
          </a:p>
          <a:p>
            <a:pPr marL="0" indent="0">
              <a:buNone/>
            </a:pPr>
            <a:r>
              <a:rPr lang="en-US" b="0" i="0" u="none" strike="noStrike" baseline="0" dirty="0" smtClean="0">
                <a:solidFill>
                  <a:schemeClr val="tx1">
                    <a:lumMod val="95000"/>
                    <a:lumOff val="5000"/>
                  </a:schemeClr>
                </a:solidFill>
                <a:latin typeface="FranklinGothic-Book"/>
              </a:rPr>
              <a:t>      voters in district.</a:t>
            </a:r>
          </a:p>
          <a:p>
            <a:pPr marL="0" indent="0">
              <a:buNone/>
            </a:pPr>
            <a:r>
              <a:rPr lang="en-US" b="0" i="0" u="none" strike="noStrike" baseline="0" dirty="0" smtClean="0">
                <a:solidFill>
                  <a:schemeClr val="tx1">
                    <a:lumMod val="95000"/>
                    <a:lumOff val="5000"/>
                  </a:schemeClr>
                </a:solidFill>
                <a:latin typeface="FranklinGothic-Demi"/>
              </a:rPr>
              <a:t>   – </a:t>
            </a:r>
            <a:r>
              <a:rPr lang="en-US" b="1" i="0" u="none" strike="noStrike" baseline="0" dirty="0" smtClean="0">
                <a:solidFill>
                  <a:schemeClr val="tx1">
                    <a:lumMod val="95000"/>
                    <a:lumOff val="5000"/>
                  </a:schemeClr>
                </a:solidFill>
                <a:latin typeface="FranklinGothic-Demi"/>
              </a:rPr>
              <a:t>Bond issuances </a:t>
            </a:r>
            <a:r>
              <a:rPr lang="en-US" b="0" i="0" u="none" strike="noStrike" baseline="0" dirty="0" smtClean="0">
                <a:solidFill>
                  <a:schemeClr val="tx1">
                    <a:lumMod val="95000"/>
                    <a:lumOff val="5000"/>
                  </a:schemeClr>
                </a:solidFill>
                <a:latin typeface="FranklinGothic-Book"/>
              </a:rPr>
              <a:t>must be </a:t>
            </a:r>
            <a:r>
              <a:rPr lang="en-US" b="1" i="0" u="none" strike="noStrike" baseline="0" dirty="0" smtClean="0">
                <a:solidFill>
                  <a:schemeClr val="tx1">
                    <a:lumMod val="95000"/>
                    <a:lumOff val="5000"/>
                  </a:schemeClr>
                </a:solidFill>
                <a:latin typeface="FranklinGothic-Demi"/>
              </a:rPr>
              <a:t>approved by City Council</a:t>
            </a:r>
            <a:r>
              <a:rPr lang="en-US" b="0" i="0" u="none" strike="noStrike" baseline="0" dirty="0" smtClean="0">
                <a:solidFill>
                  <a:schemeClr val="tx1">
                    <a:lumMod val="95000"/>
                    <a:lumOff val="5000"/>
                  </a:schemeClr>
                </a:solidFill>
                <a:latin typeface="FranklinGothic-Book"/>
              </a:rPr>
              <a:t>.</a:t>
            </a:r>
          </a:p>
          <a:p>
            <a:pPr marL="0" indent="0">
              <a:buNone/>
            </a:pPr>
            <a:endParaRPr lang="en-US" b="0" i="0" u="none" strike="noStrike" baseline="0" dirty="0" smtClean="0">
              <a:solidFill>
                <a:schemeClr val="tx1">
                  <a:lumMod val="95000"/>
                  <a:lumOff val="5000"/>
                </a:schemeClr>
              </a:solidFill>
              <a:latin typeface="FranklinGothic-Book"/>
            </a:endParaRPr>
          </a:p>
          <a:p>
            <a:pPr marL="0" indent="0">
              <a:buNone/>
            </a:pPr>
            <a:r>
              <a:rPr lang="en-US" b="0" i="0" u="none" strike="noStrike" baseline="0" dirty="0" smtClean="0">
                <a:solidFill>
                  <a:schemeClr val="tx1">
                    <a:lumMod val="95000"/>
                    <a:lumOff val="5000"/>
                  </a:schemeClr>
                </a:solidFill>
                <a:latin typeface="FranklinGothic-Demi"/>
              </a:rPr>
              <a:t>• </a:t>
            </a:r>
            <a:r>
              <a:rPr lang="en-US" b="1" i="0" u="none" strike="noStrike" baseline="0" dirty="0" smtClean="0">
                <a:solidFill>
                  <a:schemeClr val="tx1">
                    <a:lumMod val="95000"/>
                    <a:lumOff val="5000"/>
                  </a:schemeClr>
                </a:solidFill>
                <a:latin typeface="FranklinGothic-Demi"/>
              </a:rPr>
              <a:t>Often combined with TIFs </a:t>
            </a:r>
            <a:r>
              <a:rPr lang="en-US" b="0" i="0" u="none" strike="noStrike" baseline="0" dirty="0" smtClean="0">
                <a:solidFill>
                  <a:schemeClr val="tx1">
                    <a:lumMod val="95000"/>
                    <a:lumOff val="5000"/>
                  </a:schemeClr>
                </a:solidFill>
                <a:latin typeface="FranklinGothic-Book"/>
              </a:rPr>
              <a:t>to provide funding necessary to finance</a:t>
            </a:r>
          </a:p>
          <a:p>
            <a:pPr marL="0" indent="0">
              <a:buNone/>
            </a:pPr>
            <a:r>
              <a:rPr lang="en-US" b="0" i="0" u="none" strike="noStrike" baseline="0" dirty="0" smtClean="0">
                <a:solidFill>
                  <a:schemeClr val="tx1">
                    <a:lumMod val="95000"/>
                    <a:lumOff val="5000"/>
                  </a:schemeClr>
                </a:solidFill>
                <a:latin typeface="FranklinGothic-Book"/>
              </a:rPr>
              <a:t>   infrastructure improvements and supplement city’s capital</a:t>
            </a:r>
            <a:r>
              <a:rPr lang="en-US" b="0" i="0" u="none" strike="noStrike" dirty="0" smtClean="0">
                <a:solidFill>
                  <a:schemeClr val="tx1">
                    <a:lumMod val="95000"/>
                    <a:lumOff val="5000"/>
                  </a:schemeClr>
                </a:solidFill>
                <a:latin typeface="FranklinGothic-Book"/>
              </a:rPr>
              <a:t>  </a:t>
            </a:r>
          </a:p>
          <a:p>
            <a:pPr marL="0" indent="0">
              <a:buNone/>
            </a:pPr>
            <a:r>
              <a:rPr lang="en-US" dirty="0">
                <a:solidFill>
                  <a:schemeClr val="tx1">
                    <a:lumMod val="95000"/>
                    <a:lumOff val="5000"/>
                  </a:schemeClr>
                </a:solidFill>
                <a:latin typeface="FranklinGothic-Book"/>
              </a:rPr>
              <a:t> </a:t>
            </a:r>
            <a:r>
              <a:rPr lang="en-US" dirty="0" smtClean="0">
                <a:solidFill>
                  <a:schemeClr val="tx1">
                    <a:lumMod val="95000"/>
                    <a:lumOff val="5000"/>
                  </a:schemeClr>
                </a:solidFill>
                <a:latin typeface="FranklinGothic-Book"/>
              </a:rPr>
              <a:t> </a:t>
            </a:r>
            <a:r>
              <a:rPr lang="en-US" b="0" i="0" u="none" strike="noStrike" dirty="0" smtClean="0">
                <a:solidFill>
                  <a:schemeClr val="tx1">
                    <a:lumMod val="95000"/>
                    <a:lumOff val="5000"/>
                  </a:schemeClr>
                </a:solidFill>
                <a:latin typeface="FranklinGothic-Book"/>
              </a:rPr>
              <a:t> </a:t>
            </a:r>
            <a:r>
              <a:rPr lang="en-US" b="0" i="0" u="none" strike="noStrike" baseline="0" dirty="0" smtClean="0">
                <a:solidFill>
                  <a:schemeClr val="tx1">
                    <a:lumMod val="95000"/>
                    <a:lumOff val="5000"/>
                  </a:schemeClr>
                </a:solidFill>
                <a:latin typeface="FranklinGothic-Book"/>
              </a:rPr>
              <a:t>investments</a:t>
            </a:r>
          </a:p>
          <a:p>
            <a:pPr marL="0" indent="0">
              <a:buNone/>
            </a:pPr>
            <a:endParaRPr lang="en-US" b="0" i="0" u="none" strike="noStrike" baseline="0" dirty="0" smtClean="0">
              <a:solidFill>
                <a:schemeClr val="tx1">
                  <a:lumMod val="95000"/>
                  <a:lumOff val="5000"/>
                </a:schemeClr>
              </a:solidFill>
              <a:latin typeface="FranklinGothic-Book"/>
            </a:endParaRPr>
          </a:p>
          <a:p>
            <a:pPr marL="0" indent="0">
              <a:buNone/>
            </a:pPr>
            <a:r>
              <a:rPr lang="en-US" b="0" i="0" u="none" strike="noStrike" baseline="0" dirty="0" smtClean="0">
                <a:solidFill>
                  <a:schemeClr val="tx1">
                    <a:lumMod val="95000"/>
                    <a:lumOff val="5000"/>
                  </a:schemeClr>
                </a:solidFill>
                <a:latin typeface="FranklinGothic-Book"/>
              </a:rPr>
              <a:t>• There is significant use of this tool in other areas of the State</a:t>
            </a:r>
          </a:p>
          <a:p>
            <a:pPr marL="0" indent="0">
              <a:buNone/>
            </a:pPr>
            <a:r>
              <a:rPr lang="en-US" b="0" i="0" u="none" strike="noStrike" baseline="0" dirty="0" smtClean="0">
                <a:solidFill>
                  <a:schemeClr val="tx1">
                    <a:lumMod val="95000"/>
                    <a:lumOff val="5000"/>
                  </a:schemeClr>
                </a:solidFill>
                <a:latin typeface="FranklinGothic-Book"/>
              </a:rPr>
              <a:t>   – Operated in Houston since mid-1990s.</a:t>
            </a:r>
          </a:p>
          <a:p>
            <a:pPr marL="0" indent="0">
              <a:buNone/>
            </a:pPr>
            <a:r>
              <a:rPr lang="en-US" b="0" i="0" u="none" strike="noStrike" baseline="0" dirty="0" smtClean="0">
                <a:solidFill>
                  <a:schemeClr val="tx1">
                    <a:lumMod val="95000"/>
                    <a:lumOff val="5000"/>
                  </a:schemeClr>
                </a:solidFill>
                <a:latin typeface="FranklinGothic-Book"/>
              </a:rPr>
              <a:t>   – Several other Texas cities have established MMDs</a:t>
            </a:r>
            <a:endParaRPr lang="en-US" dirty="0">
              <a:solidFill>
                <a:schemeClr val="tx1">
                  <a:lumMod val="95000"/>
                  <a:lumOff val="5000"/>
                </a:schemeClr>
              </a:solidFill>
            </a:endParaRPr>
          </a:p>
        </p:txBody>
      </p:sp>
      <p:sp>
        <p:nvSpPr>
          <p:cNvPr id="4" name="Slide Number Placeholder 3"/>
          <p:cNvSpPr>
            <a:spLocks noGrp="1"/>
          </p:cNvSpPr>
          <p:nvPr>
            <p:ph type="sldNum" sz="quarter" idx="12"/>
          </p:nvPr>
        </p:nvSpPr>
        <p:spPr/>
        <p:txBody>
          <a:bodyPr/>
          <a:lstStyle/>
          <a:p>
            <a:fld id="{A24D36FC-02F0-49EA-9B03-80A7AEE0B917}" type="slidenum">
              <a:rPr lang="en-US" smtClean="0"/>
              <a:t>4</a:t>
            </a:fld>
            <a:endParaRPr lang="en-US" dirty="0"/>
          </a:p>
        </p:txBody>
      </p:sp>
    </p:spTree>
    <p:extLst>
      <p:ext uri="{BB962C8B-B14F-4D97-AF65-F5344CB8AC3E}">
        <p14:creationId xmlns:p14="http://schemas.microsoft.com/office/powerpoint/2010/main" val="10693871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0" i="0" u="none" strike="noStrike" baseline="0" dirty="0" smtClean="0">
                <a:solidFill>
                  <a:schemeClr val="tx1">
                    <a:lumMod val="95000"/>
                    <a:lumOff val="5000"/>
                  </a:schemeClr>
                </a:solidFill>
                <a:latin typeface="FranklinGothic-Demi"/>
              </a:rPr>
              <a:t>What is the purpose of a Municipal</a:t>
            </a:r>
            <a:br>
              <a:rPr lang="en-US" b="0" i="0" u="none" strike="noStrike" baseline="0" dirty="0" smtClean="0">
                <a:solidFill>
                  <a:schemeClr val="tx1">
                    <a:lumMod val="95000"/>
                    <a:lumOff val="5000"/>
                  </a:schemeClr>
                </a:solidFill>
                <a:latin typeface="FranklinGothic-Demi"/>
              </a:rPr>
            </a:br>
            <a:r>
              <a:rPr lang="en-US" b="0" i="0" u="none" strike="noStrike" baseline="0" dirty="0" smtClean="0">
                <a:solidFill>
                  <a:schemeClr val="tx1">
                    <a:lumMod val="95000"/>
                    <a:lumOff val="5000"/>
                  </a:schemeClr>
                </a:solidFill>
                <a:latin typeface="FranklinGothic-Demi"/>
              </a:rPr>
              <a:t>Management District?</a:t>
            </a:r>
            <a:endParaRPr lang="en-US" dirty="0">
              <a:solidFill>
                <a:schemeClr val="tx1">
                  <a:lumMod val="95000"/>
                  <a:lumOff val="5000"/>
                </a:schemeClr>
              </a:solidFill>
            </a:endParaRPr>
          </a:p>
        </p:txBody>
      </p:sp>
      <p:sp>
        <p:nvSpPr>
          <p:cNvPr id="3" name="Content Placeholder 2"/>
          <p:cNvSpPr>
            <a:spLocks noGrp="1"/>
          </p:cNvSpPr>
          <p:nvPr>
            <p:ph idx="1"/>
          </p:nvPr>
        </p:nvSpPr>
        <p:spPr>
          <a:xfrm>
            <a:off x="457200" y="1600200"/>
            <a:ext cx="8458200" cy="4800600"/>
          </a:xfrm>
        </p:spPr>
        <p:txBody>
          <a:bodyPr>
            <a:normAutofit fontScale="85000" lnSpcReduction="10000"/>
          </a:bodyPr>
          <a:lstStyle/>
          <a:p>
            <a:pPr marL="0" indent="0">
              <a:buNone/>
            </a:pPr>
            <a:r>
              <a:rPr lang="en-US" b="0" i="0" u="none" strike="noStrike" baseline="0" dirty="0" smtClean="0">
                <a:solidFill>
                  <a:schemeClr val="tx1">
                    <a:lumMod val="95000"/>
                    <a:lumOff val="5000"/>
                  </a:schemeClr>
                </a:solidFill>
                <a:latin typeface="FranklinGothic-Book"/>
              </a:rPr>
              <a:t>•   Promote, develop, encourage and maintain</a:t>
            </a:r>
          </a:p>
          <a:p>
            <a:pPr marL="0" indent="0">
              <a:buNone/>
            </a:pPr>
            <a:r>
              <a:rPr lang="en-US" dirty="0">
                <a:solidFill>
                  <a:schemeClr val="tx1">
                    <a:lumMod val="95000"/>
                    <a:lumOff val="5000"/>
                  </a:schemeClr>
                </a:solidFill>
                <a:latin typeface="FranklinGothic-Book"/>
              </a:rPr>
              <a:t> </a:t>
            </a:r>
            <a:r>
              <a:rPr lang="en-US" dirty="0" smtClean="0">
                <a:solidFill>
                  <a:schemeClr val="tx1">
                    <a:lumMod val="95000"/>
                    <a:lumOff val="5000"/>
                  </a:schemeClr>
                </a:solidFill>
                <a:latin typeface="FranklinGothic-Book"/>
              </a:rPr>
              <a:t> </a:t>
            </a:r>
            <a:r>
              <a:rPr lang="en-US" b="0" i="0" u="none" strike="noStrike" baseline="0" dirty="0" smtClean="0">
                <a:solidFill>
                  <a:schemeClr val="tx1">
                    <a:lumMod val="95000"/>
                    <a:lumOff val="5000"/>
                  </a:schemeClr>
                </a:solidFill>
                <a:latin typeface="FranklinGothic-Book"/>
              </a:rPr>
              <a:t>  employment, commerce,</a:t>
            </a:r>
            <a:r>
              <a:rPr lang="en-US" b="0" i="0" u="none" strike="noStrike" dirty="0" smtClean="0">
                <a:solidFill>
                  <a:schemeClr val="tx1">
                    <a:lumMod val="95000"/>
                    <a:lumOff val="5000"/>
                  </a:schemeClr>
                </a:solidFill>
                <a:latin typeface="FranklinGothic-Book"/>
              </a:rPr>
              <a:t> </a:t>
            </a:r>
            <a:r>
              <a:rPr lang="en-US" b="0" i="0" u="none" strike="noStrike" baseline="0" dirty="0" smtClean="0">
                <a:solidFill>
                  <a:schemeClr val="tx1">
                    <a:lumMod val="95000"/>
                    <a:lumOff val="5000"/>
                  </a:schemeClr>
                </a:solidFill>
                <a:latin typeface="FranklinGothic-Book"/>
              </a:rPr>
              <a:t>transportation,  </a:t>
            </a:r>
          </a:p>
          <a:p>
            <a:pPr marL="0" indent="0">
              <a:buNone/>
            </a:pPr>
            <a:r>
              <a:rPr lang="en-US" dirty="0">
                <a:solidFill>
                  <a:schemeClr val="tx1">
                    <a:lumMod val="95000"/>
                    <a:lumOff val="5000"/>
                  </a:schemeClr>
                </a:solidFill>
                <a:latin typeface="FranklinGothic-Book"/>
              </a:rPr>
              <a:t> </a:t>
            </a:r>
            <a:r>
              <a:rPr lang="en-US" dirty="0" smtClean="0">
                <a:solidFill>
                  <a:schemeClr val="tx1">
                    <a:lumMod val="95000"/>
                    <a:lumOff val="5000"/>
                  </a:schemeClr>
                </a:solidFill>
                <a:latin typeface="FranklinGothic-Book"/>
              </a:rPr>
              <a:t>  </a:t>
            </a:r>
            <a:r>
              <a:rPr lang="en-US" b="0" i="0" u="none" strike="noStrike" baseline="0" dirty="0" smtClean="0">
                <a:solidFill>
                  <a:schemeClr val="tx1">
                    <a:lumMod val="95000"/>
                    <a:lumOff val="5000"/>
                  </a:schemeClr>
                </a:solidFill>
                <a:latin typeface="FranklinGothic-Book"/>
              </a:rPr>
              <a:t> housing, tourism, recreation, arts, economic</a:t>
            </a:r>
          </a:p>
          <a:p>
            <a:pPr marL="0" indent="0">
              <a:buNone/>
            </a:pPr>
            <a:r>
              <a:rPr lang="en-US" dirty="0">
                <a:solidFill>
                  <a:schemeClr val="tx1">
                    <a:lumMod val="95000"/>
                    <a:lumOff val="5000"/>
                  </a:schemeClr>
                </a:solidFill>
                <a:latin typeface="FranklinGothic-Book"/>
              </a:rPr>
              <a:t> </a:t>
            </a:r>
            <a:r>
              <a:rPr lang="en-US" dirty="0" smtClean="0">
                <a:solidFill>
                  <a:schemeClr val="tx1">
                    <a:lumMod val="95000"/>
                    <a:lumOff val="5000"/>
                  </a:schemeClr>
                </a:solidFill>
                <a:latin typeface="FranklinGothic-Book"/>
              </a:rPr>
              <a:t>   </a:t>
            </a:r>
            <a:r>
              <a:rPr lang="en-US" b="0" i="0" u="none" strike="noStrike" baseline="0" dirty="0" smtClean="0">
                <a:solidFill>
                  <a:schemeClr val="tx1">
                    <a:lumMod val="95000"/>
                    <a:lumOff val="5000"/>
                  </a:schemeClr>
                </a:solidFill>
                <a:latin typeface="FranklinGothic-Book"/>
              </a:rPr>
              <a:t>development, safety and public welfare   </a:t>
            </a:r>
          </a:p>
          <a:p>
            <a:pPr marL="0" indent="0">
              <a:buNone/>
            </a:pPr>
            <a:r>
              <a:rPr lang="en-US" dirty="0">
                <a:solidFill>
                  <a:schemeClr val="tx1">
                    <a:lumMod val="95000"/>
                    <a:lumOff val="5000"/>
                  </a:schemeClr>
                </a:solidFill>
                <a:latin typeface="FranklinGothic-Book"/>
              </a:rPr>
              <a:t> </a:t>
            </a:r>
            <a:r>
              <a:rPr lang="en-US" dirty="0" smtClean="0">
                <a:solidFill>
                  <a:schemeClr val="tx1">
                    <a:lumMod val="95000"/>
                    <a:lumOff val="5000"/>
                  </a:schemeClr>
                </a:solidFill>
                <a:latin typeface="FranklinGothic-Book"/>
              </a:rPr>
              <a:t>  </a:t>
            </a:r>
            <a:r>
              <a:rPr lang="en-US" b="0" i="0" u="none" strike="noStrike" baseline="0" dirty="0" smtClean="0">
                <a:solidFill>
                  <a:schemeClr val="tx1">
                    <a:lumMod val="95000"/>
                    <a:lumOff val="5000"/>
                  </a:schemeClr>
                </a:solidFill>
                <a:latin typeface="FranklinGothic-Book"/>
              </a:rPr>
              <a:t> within a </a:t>
            </a:r>
            <a:r>
              <a:rPr lang="en-US" b="1" i="0" u="none" strike="noStrike" baseline="0" dirty="0" smtClean="0">
                <a:solidFill>
                  <a:schemeClr val="tx1">
                    <a:lumMod val="95000"/>
                    <a:lumOff val="5000"/>
                  </a:schemeClr>
                </a:solidFill>
                <a:latin typeface="FranklinGothic-Demi"/>
              </a:rPr>
              <a:t>defined area</a:t>
            </a:r>
            <a:r>
              <a:rPr lang="en-US" b="0" i="0" u="none" strike="noStrike" baseline="0" dirty="0" smtClean="0">
                <a:solidFill>
                  <a:schemeClr val="tx1">
                    <a:lumMod val="95000"/>
                    <a:lumOff val="5000"/>
                  </a:schemeClr>
                </a:solidFill>
                <a:latin typeface="FranklinGothic-Book"/>
              </a:rPr>
              <a:t>.</a:t>
            </a:r>
          </a:p>
          <a:p>
            <a:pPr marL="0" indent="0">
              <a:buNone/>
            </a:pPr>
            <a:r>
              <a:rPr lang="en-US" b="0" i="0" u="none" strike="noStrike" baseline="0" dirty="0" smtClean="0">
                <a:solidFill>
                  <a:schemeClr val="tx1">
                    <a:lumMod val="95000"/>
                    <a:lumOff val="5000"/>
                  </a:schemeClr>
                </a:solidFill>
                <a:latin typeface="FranklinGothic-Book"/>
              </a:rPr>
              <a:t>•   Provide and enhance supplemental services</a:t>
            </a:r>
          </a:p>
          <a:p>
            <a:pPr marL="0" indent="0">
              <a:buNone/>
            </a:pPr>
            <a:r>
              <a:rPr lang="en-US" dirty="0">
                <a:solidFill>
                  <a:schemeClr val="tx1">
                    <a:lumMod val="95000"/>
                    <a:lumOff val="5000"/>
                  </a:schemeClr>
                </a:solidFill>
                <a:latin typeface="FranklinGothic-Book"/>
              </a:rPr>
              <a:t> </a:t>
            </a:r>
            <a:r>
              <a:rPr lang="en-US" dirty="0" smtClean="0">
                <a:solidFill>
                  <a:schemeClr val="tx1">
                    <a:lumMod val="95000"/>
                    <a:lumOff val="5000"/>
                  </a:schemeClr>
                </a:solidFill>
                <a:latin typeface="FranklinGothic-Book"/>
              </a:rPr>
              <a:t>  </a:t>
            </a:r>
            <a:r>
              <a:rPr lang="en-US" b="0" i="0" u="none" strike="noStrike" baseline="0" dirty="0" smtClean="0">
                <a:solidFill>
                  <a:schemeClr val="tx1">
                    <a:lumMod val="95000"/>
                    <a:lumOff val="5000"/>
                  </a:schemeClr>
                </a:solidFill>
                <a:latin typeface="FranklinGothic-Book"/>
              </a:rPr>
              <a:t> to the area.</a:t>
            </a:r>
          </a:p>
          <a:p>
            <a:pPr marL="0" indent="0">
              <a:buNone/>
            </a:pPr>
            <a:r>
              <a:rPr lang="en-US" b="0" i="0" u="none" strike="noStrike" baseline="0" dirty="0" smtClean="0">
                <a:solidFill>
                  <a:schemeClr val="tx1">
                    <a:lumMod val="95000"/>
                    <a:lumOff val="5000"/>
                  </a:schemeClr>
                </a:solidFill>
                <a:latin typeface="FranklinGothic-Book"/>
              </a:rPr>
              <a:t>•   Create an independent financing mechanism to </a:t>
            </a:r>
          </a:p>
          <a:p>
            <a:pPr marL="0" indent="0">
              <a:buNone/>
            </a:pPr>
            <a:r>
              <a:rPr lang="en-US" dirty="0">
                <a:solidFill>
                  <a:schemeClr val="tx1">
                    <a:lumMod val="95000"/>
                    <a:lumOff val="5000"/>
                  </a:schemeClr>
                </a:solidFill>
                <a:latin typeface="FranklinGothic-Book"/>
              </a:rPr>
              <a:t> </a:t>
            </a:r>
            <a:r>
              <a:rPr lang="en-US" dirty="0" smtClean="0">
                <a:solidFill>
                  <a:schemeClr val="tx1">
                    <a:lumMod val="95000"/>
                    <a:lumOff val="5000"/>
                  </a:schemeClr>
                </a:solidFill>
                <a:latin typeface="FranklinGothic-Book"/>
              </a:rPr>
              <a:t>   </a:t>
            </a:r>
            <a:r>
              <a:rPr lang="en-US" b="0" i="0" u="none" strike="noStrike" baseline="0" dirty="0" smtClean="0">
                <a:solidFill>
                  <a:schemeClr val="tx1">
                    <a:lumMod val="95000"/>
                    <a:lumOff val="5000"/>
                  </a:schemeClr>
                </a:solidFill>
                <a:latin typeface="FranklinGothic-Book"/>
              </a:rPr>
              <a:t>finance these services.</a:t>
            </a:r>
          </a:p>
          <a:p>
            <a:pPr marL="0" indent="0">
              <a:buNone/>
            </a:pPr>
            <a:r>
              <a:rPr lang="en-US" b="0" i="0" u="none" strike="noStrike" baseline="0" dirty="0" smtClean="0">
                <a:solidFill>
                  <a:schemeClr val="tx1">
                    <a:lumMod val="95000"/>
                    <a:lumOff val="5000"/>
                  </a:schemeClr>
                </a:solidFill>
                <a:latin typeface="FranklinGothic-Book"/>
              </a:rPr>
              <a:t>•   Focused primarily on </a:t>
            </a:r>
            <a:r>
              <a:rPr lang="en-US" b="1" i="0" u="none" strike="noStrike" baseline="0" dirty="0" smtClean="0">
                <a:solidFill>
                  <a:schemeClr val="tx1">
                    <a:lumMod val="95000"/>
                    <a:lumOff val="5000"/>
                  </a:schemeClr>
                </a:solidFill>
                <a:latin typeface="FranklinGothic-Demi"/>
              </a:rPr>
              <a:t>commercial development </a:t>
            </a:r>
            <a:r>
              <a:rPr lang="en-US" b="0" i="0" u="none" strike="noStrike" baseline="0" dirty="0" smtClean="0">
                <a:solidFill>
                  <a:schemeClr val="tx1">
                    <a:lumMod val="95000"/>
                    <a:lumOff val="5000"/>
                  </a:schemeClr>
                </a:solidFill>
                <a:latin typeface="FranklinGothic-Book"/>
              </a:rPr>
              <a:t>or</a:t>
            </a:r>
          </a:p>
          <a:p>
            <a:pPr marL="0" indent="0">
              <a:buNone/>
            </a:pPr>
            <a:r>
              <a:rPr lang="en-US" dirty="0">
                <a:solidFill>
                  <a:schemeClr val="tx1">
                    <a:lumMod val="95000"/>
                    <a:lumOff val="5000"/>
                  </a:schemeClr>
                </a:solidFill>
                <a:latin typeface="FranklinGothic-Book"/>
              </a:rPr>
              <a:t> </a:t>
            </a:r>
            <a:r>
              <a:rPr lang="en-US" dirty="0" smtClean="0">
                <a:solidFill>
                  <a:schemeClr val="tx1">
                    <a:lumMod val="95000"/>
                    <a:lumOff val="5000"/>
                  </a:schemeClr>
                </a:solidFill>
                <a:latin typeface="FranklinGothic-Book"/>
              </a:rPr>
              <a:t>  </a:t>
            </a:r>
            <a:r>
              <a:rPr lang="en-US" b="0" i="0" u="none" strike="noStrike" baseline="0" dirty="0" smtClean="0">
                <a:solidFill>
                  <a:schemeClr val="tx1">
                    <a:lumMod val="95000"/>
                    <a:lumOff val="5000"/>
                  </a:schemeClr>
                </a:solidFill>
                <a:latin typeface="FranklinGothic-Book"/>
              </a:rPr>
              <a:t> </a:t>
            </a:r>
            <a:r>
              <a:rPr lang="en-US" b="1" i="0" u="none" strike="noStrike" baseline="0" dirty="0" smtClean="0">
                <a:solidFill>
                  <a:schemeClr val="tx1">
                    <a:lumMod val="95000"/>
                    <a:lumOff val="5000"/>
                  </a:schemeClr>
                </a:solidFill>
                <a:latin typeface="FranklinGothic-Demi"/>
              </a:rPr>
              <a:t>business activity</a:t>
            </a:r>
            <a:r>
              <a:rPr lang="en-US" b="0" i="0" u="none" strike="noStrike" baseline="0" dirty="0" smtClean="0">
                <a:solidFill>
                  <a:srgbClr val="005EB9"/>
                </a:solidFill>
                <a:latin typeface="FranklinGothic-Book"/>
              </a:rPr>
              <a:t>.</a:t>
            </a:r>
            <a:endParaRPr lang="en-US" dirty="0"/>
          </a:p>
        </p:txBody>
      </p:sp>
      <p:sp>
        <p:nvSpPr>
          <p:cNvPr id="4" name="Slide Number Placeholder 3"/>
          <p:cNvSpPr>
            <a:spLocks noGrp="1"/>
          </p:cNvSpPr>
          <p:nvPr>
            <p:ph type="sldNum" sz="quarter" idx="12"/>
          </p:nvPr>
        </p:nvSpPr>
        <p:spPr/>
        <p:txBody>
          <a:bodyPr/>
          <a:lstStyle/>
          <a:p>
            <a:fld id="{A24D36FC-02F0-49EA-9B03-80A7AEE0B917}" type="slidenum">
              <a:rPr lang="en-US" smtClean="0"/>
              <a:t>5</a:t>
            </a:fld>
            <a:endParaRPr lang="en-US" dirty="0"/>
          </a:p>
        </p:txBody>
      </p:sp>
    </p:spTree>
    <p:extLst>
      <p:ext uri="{BB962C8B-B14F-4D97-AF65-F5344CB8AC3E}">
        <p14:creationId xmlns:p14="http://schemas.microsoft.com/office/powerpoint/2010/main" val="36493900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i="0" u="none" strike="noStrike" baseline="0" dirty="0" smtClean="0">
                <a:solidFill>
                  <a:schemeClr val="tx1">
                    <a:lumMod val="95000"/>
                    <a:lumOff val="5000"/>
                  </a:schemeClr>
                </a:solidFill>
                <a:latin typeface="FranklinGothic-Demi"/>
              </a:rPr>
              <a:t>How are MMDs Created?</a:t>
            </a:r>
            <a:endParaRPr lang="en-US" dirty="0">
              <a:solidFill>
                <a:schemeClr val="tx1">
                  <a:lumMod val="95000"/>
                  <a:lumOff val="5000"/>
                </a:schemeClr>
              </a:solidFill>
            </a:endParaRPr>
          </a:p>
        </p:txBody>
      </p:sp>
      <p:sp>
        <p:nvSpPr>
          <p:cNvPr id="3" name="Content Placeholder 2"/>
          <p:cNvSpPr>
            <a:spLocks noGrp="1"/>
          </p:cNvSpPr>
          <p:nvPr>
            <p:ph idx="1"/>
          </p:nvPr>
        </p:nvSpPr>
        <p:spPr>
          <a:xfrm>
            <a:off x="457200" y="1600200"/>
            <a:ext cx="8229600" cy="4953000"/>
          </a:xfrm>
        </p:spPr>
        <p:txBody>
          <a:bodyPr>
            <a:normAutofit fontScale="92500" lnSpcReduction="20000"/>
          </a:bodyPr>
          <a:lstStyle/>
          <a:p>
            <a:pPr marL="0" indent="0">
              <a:buNone/>
            </a:pPr>
            <a:r>
              <a:rPr lang="en-US" b="0" i="0" u="none" strike="noStrike" baseline="0" dirty="0" smtClean="0">
                <a:solidFill>
                  <a:schemeClr val="tx1">
                    <a:lumMod val="95000"/>
                    <a:lumOff val="5000"/>
                  </a:schemeClr>
                </a:solidFill>
                <a:latin typeface="FranklinGothic-Demi"/>
              </a:rPr>
              <a:t>• MMDs </a:t>
            </a:r>
            <a:r>
              <a:rPr lang="en-US" b="0" i="0" u="none" strike="noStrike" baseline="0" dirty="0" smtClean="0">
                <a:solidFill>
                  <a:schemeClr val="tx1">
                    <a:lumMod val="95000"/>
                    <a:lumOff val="5000"/>
                  </a:schemeClr>
                </a:solidFill>
                <a:latin typeface="FranklinGothic-Book"/>
              </a:rPr>
              <a:t>can be </a:t>
            </a:r>
            <a:r>
              <a:rPr lang="en-US" b="0" i="0" u="none" strike="noStrike" baseline="0" dirty="0" smtClean="0">
                <a:solidFill>
                  <a:schemeClr val="tx1">
                    <a:lumMod val="95000"/>
                    <a:lumOff val="5000"/>
                  </a:schemeClr>
                </a:solidFill>
                <a:latin typeface="FranklinGothic-Demi"/>
              </a:rPr>
              <a:t>created in two ways:</a:t>
            </a:r>
          </a:p>
          <a:p>
            <a:pPr marL="0" indent="0">
              <a:buNone/>
            </a:pPr>
            <a:r>
              <a:rPr lang="en-US" b="0" i="0" u="none" strike="noStrike" baseline="0" dirty="0" smtClean="0">
                <a:solidFill>
                  <a:schemeClr val="tx1">
                    <a:lumMod val="95000"/>
                    <a:lumOff val="5000"/>
                  </a:schemeClr>
                </a:solidFill>
                <a:latin typeface="FranklinGothic-Book"/>
              </a:rPr>
              <a:t>   – Through formal application to </a:t>
            </a:r>
            <a:r>
              <a:rPr lang="en-US" b="0" i="0" u="none" strike="noStrike" baseline="0" dirty="0" smtClean="0">
                <a:solidFill>
                  <a:schemeClr val="tx1">
                    <a:lumMod val="95000"/>
                    <a:lumOff val="5000"/>
                  </a:schemeClr>
                </a:solidFill>
                <a:latin typeface="FranklinGothic-Demi"/>
              </a:rPr>
              <a:t>Texas 	Commission on Environmental Quality 	(TECQ) </a:t>
            </a:r>
            <a:r>
              <a:rPr lang="en-US" b="0" i="0" u="none" strike="noStrike" baseline="0" dirty="0" smtClean="0">
                <a:solidFill>
                  <a:schemeClr val="tx1">
                    <a:lumMod val="95000"/>
                    <a:lumOff val="5000"/>
                  </a:schemeClr>
                </a:solidFill>
                <a:latin typeface="FranklinGothic-Book"/>
              </a:rPr>
              <a:t>in 	accordance with the provisions 	of</a:t>
            </a:r>
            <a:r>
              <a:rPr lang="en-US" b="0" i="0" u="none" strike="noStrike" dirty="0" smtClean="0">
                <a:solidFill>
                  <a:schemeClr val="tx1">
                    <a:lumMod val="95000"/>
                    <a:lumOff val="5000"/>
                  </a:schemeClr>
                </a:solidFill>
                <a:latin typeface="FranklinGothic-Book"/>
              </a:rPr>
              <a:t> </a:t>
            </a:r>
            <a:r>
              <a:rPr lang="en-US" b="0" i="0" u="none" strike="noStrike" baseline="0" dirty="0" smtClean="0">
                <a:solidFill>
                  <a:schemeClr val="tx1">
                    <a:lumMod val="95000"/>
                    <a:lumOff val="5000"/>
                  </a:schemeClr>
                </a:solidFill>
                <a:latin typeface="FranklinGothic-Book"/>
              </a:rPr>
              <a:t>Chapter 375, Local Government Code</a:t>
            </a:r>
          </a:p>
          <a:p>
            <a:pPr marL="800100" lvl="2" indent="0">
              <a:buNone/>
            </a:pPr>
            <a:r>
              <a:rPr lang="en-US" b="0" i="0" u="none" strike="noStrike" baseline="0" dirty="0" smtClean="0">
                <a:solidFill>
                  <a:schemeClr val="tx1">
                    <a:lumMod val="95000"/>
                    <a:lumOff val="5000"/>
                  </a:schemeClr>
                </a:solidFill>
                <a:latin typeface="FranklinGothic-Book"/>
              </a:rPr>
              <a:t>• involves nine months process</a:t>
            </a:r>
          </a:p>
          <a:p>
            <a:pPr marL="800100" lvl="2" indent="0">
              <a:buNone/>
            </a:pPr>
            <a:r>
              <a:rPr lang="en-US" b="0" i="0" u="none" strike="noStrike" baseline="0" dirty="0" smtClean="0">
                <a:solidFill>
                  <a:schemeClr val="tx1">
                    <a:lumMod val="95000"/>
                    <a:lumOff val="5000"/>
                  </a:schemeClr>
                </a:solidFill>
                <a:latin typeface="FranklinGothic-Book"/>
              </a:rPr>
              <a:t>• serves primarily commercial development</a:t>
            </a:r>
          </a:p>
          <a:p>
            <a:pPr marL="800100" lvl="2" indent="0">
              <a:buNone/>
            </a:pPr>
            <a:r>
              <a:rPr lang="en-US" b="0" i="0" u="none" strike="noStrike" baseline="0" dirty="0" smtClean="0">
                <a:solidFill>
                  <a:schemeClr val="tx1">
                    <a:lumMod val="95000"/>
                    <a:lumOff val="5000"/>
                  </a:schemeClr>
                </a:solidFill>
                <a:latin typeface="FranklinGothic-Book"/>
              </a:rPr>
              <a:t>• requires a petition signed by owners of a majority of the</a:t>
            </a:r>
          </a:p>
          <a:p>
            <a:pPr marL="800100" lvl="2" indent="0">
              <a:buNone/>
            </a:pPr>
            <a:r>
              <a:rPr lang="en-US" b="0" i="0" u="none" strike="noStrike" baseline="0" dirty="0" smtClean="0">
                <a:solidFill>
                  <a:schemeClr val="tx1">
                    <a:lumMod val="95000"/>
                    <a:lumOff val="5000"/>
                  </a:schemeClr>
                </a:solidFill>
                <a:latin typeface="FranklinGothic-Book"/>
              </a:rPr>
              <a:t>  assessed real property in proposed district</a:t>
            </a:r>
          </a:p>
          <a:p>
            <a:pPr marL="0" indent="0">
              <a:buNone/>
            </a:pPr>
            <a:r>
              <a:rPr lang="en-US" b="0" i="0" u="none" strike="noStrike" baseline="0" dirty="0" smtClean="0">
                <a:solidFill>
                  <a:schemeClr val="tx1">
                    <a:lumMod val="95000"/>
                    <a:lumOff val="5000"/>
                  </a:schemeClr>
                </a:solidFill>
                <a:latin typeface="FranklinGothic-Book"/>
              </a:rPr>
              <a:t>   – Through a special local bill in the </a:t>
            </a:r>
            <a:r>
              <a:rPr lang="en-US" b="0" i="0" u="none" strike="noStrike" baseline="0" dirty="0" smtClean="0">
                <a:solidFill>
                  <a:schemeClr val="tx1">
                    <a:lumMod val="95000"/>
                    <a:lumOff val="5000"/>
                  </a:schemeClr>
                </a:solidFill>
                <a:latin typeface="FranklinGothic-Demi"/>
              </a:rPr>
              <a:t>State 	Legislature</a:t>
            </a:r>
          </a:p>
          <a:p>
            <a:pPr marL="800100" lvl="2" indent="0">
              <a:buNone/>
            </a:pPr>
            <a:r>
              <a:rPr lang="en-US" b="0" i="0" u="none" strike="noStrike" baseline="0" dirty="0" smtClean="0">
                <a:solidFill>
                  <a:schemeClr val="tx1">
                    <a:lumMod val="95000"/>
                    <a:lumOff val="5000"/>
                  </a:schemeClr>
                </a:solidFill>
                <a:latin typeface="FranklinGothic-Book"/>
              </a:rPr>
              <a:t>• must be supported by local municipality and House/Senate</a:t>
            </a:r>
          </a:p>
          <a:p>
            <a:pPr marL="800100" lvl="2" indent="0">
              <a:buNone/>
            </a:pPr>
            <a:r>
              <a:rPr lang="en-US" b="0" i="0" u="none" strike="noStrike" baseline="0" dirty="0" smtClean="0">
                <a:solidFill>
                  <a:schemeClr val="tx1">
                    <a:lumMod val="95000"/>
                    <a:lumOff val="5000"/>
                  </a:schemeClr>
                </a:solidFill>
                <a:latin typeface="FranklinGothic-Book"/>
              </a:rPr>
              <a:t>authors and sponsors (four months) </a:t>
            </a:r>
            <a:endParaRPr lang="en-US" dirty="0">
              <a:solidFill>
                <a:schemeClr val="tx1">
                  <a:lumMod val="95000"/>
                  <a:lumOff val="5000"/>
                </a:schemeClr>
              </a:solidFill>
            </a:endParaRPr>
          </a:p>
        </p:txBody>
      </p:sp>
      <p:sp>
        <p:nvSpPr>
          <p:cNvPr id="4" name="Slide Number Placeholder 3"/>
          <p:cNvSpPr>
            <a:spLocks noGrp="1"/>
          </p:cNvSpPr>
          <p:nvPr>
            <p:ph type="sldNum" sz="quarter" idx="12"/>
          </p:nvPr>
        </p:nvSpPr>
        <p:spPr/>
        <p:txBody>
          <a:bodyPr/>
          <a:lstStyle/>
          <a:p>
            <a:fld id="{A24D36FC-02F0-49EA-9B03-80A7AEE0B917}" type="slidenum">
              <a:rPr lang="en-US" smtClean="0"/>
              <a:t>6</a:t>
            </a:fld>
            <a:endParaRPr lang="en-US" dirty="0"/>
          </a:p>
        </p:txBody>
      </p:sp>
    </p:spTree>
    <p:extLst>
      <p:ext uri="{BB962C8B-B14F-4D97-AF65-F5344CB8AC3E}">
        <p14:creationId xmlns:p14="http://schemas.microsoft.com/office/powerpoint/2010/main" val="39866400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1143000"/>
          </a:xfrm>
        </p:spPr>
        <p:txBody>
          <a:bodyPr>
            <a:normAutofit fontScale="90000"/>
          </a:bodyPr>
          <a:lstStyle/>
          <a:p>
            <a:pPr algn="l"/>
            <a:r>
              <a:rPr lang="en-US" b="0" i="0" u="none" strike="noStrike" baseline="0" dirty="0" smtClean="0">
                <a:solidFill>
                  <a:schemeClr val="tx1">
                    <a:lumMod val="95000"/>
                    <a:lumOff val="5000"/>
                  </a:schemeClr>
                </a:solidFill>
                <a:latin typeface="FranklinGothic-Demi"/>
              </a:rPr>
              <a:t>What are MMD Powers and Duties?</a:t>
            </a:r>
            <a:endParaRPr lang="en-US" dirty="0">
              <a:solidFill>
                <a:schemeClr val="tx1">
                  <a:lumMod val="95000"/>
                  <a:lumOff val="5000"/>
                </a:schemeClr>
              </a:solidFill>
            </a:endParaRPr>
          </a:p>
        </p:txBody>
      </p:sp>
      <p:sp>
        <p:nvSpPr>
          <p:cNvPr id="3" name="Content Placeholder 2"/>
          <p:cNvSpPr>
            <a:spLocks noGrp="1"/>
          </p:cNvSpPr>
          <p:nvPr>
            <p:ph idx="1"/>
          </p:nvPr>
        </p:nvSpPr>
        <p:spPr>
          <a:xfrm>
            <a:off x="457200" y="1600200"/>
            <a:ext cx="8229600" cy="4876800"/>
          </a:xfrm>
        </p:spPr>
        <p:txBody>
          <a:bodyPr>
            <a:normAutofit fontScale="70000" lnSpcReduction="20000"/>
          </a:bodyPr>
          <a:lstStyle/>
          <a:p>
            <a:pPr marL="0" indent="0">
              <a:buNone/>
            </a:pPr>
            <a:r>
              <a:rPr lang="en-US" b="0" i="0" u="none" strike="noStrike" baseline="0" dirty="0" smtClean="0">
                <a:solidFill>
                  <a:schemeClr val="tx1">
                    <a:lumMod val="95000"/>
                    <a:lumOff val="5000"/>
                  </a:schemeClr>
                </a:solidFill>
                <a:latin typeface="FranklinGothic-Demi"/>
              </a:rPr>
              <a:t>• </a:t>
            </a:r>
            <a:r>
              <a:rPr lang="en-US" b="1" i="0" u="none" strike="noStrike" baseline="0" dirty="0" smtClean="0">
                <a:solidFill>
                  <a:schemeClr val="tx1">
                    <a:lumMod val="95000"/>
                    <a:lumOff val="5000"/>
                  </a:schemeClr>
                </a:solidFill>
                <a:latin typeface="FranklinGothic-Demi"/>
              </a:rPr>
              <a:t>Are Self-governed </a:t>
            </a:r>
            <a:r>
              <a:rPr lang="en-US" b="0" i="0" u="none" strike="noStrike" baseline="0" dirty="0" smtClean="0">
                <a:solidFill>
                  <a:schemeClr val="tx1">
                    <a:lumMod val="95000"/>
                    <a:lumOff val="5000"/>
                  </a:schemeClr>
                </a:solidFill>
                <a:latin typeface="FranklinGothic-Book"/>
              </a:rPr>
              <a:t>and a </a:t>
            </a:r>
            <a:r>
              <a:rPr lang="en-US" b="1" i="0" u="none" strike="noStrike" baseline="0" dirty="0" smtClean="0">
                <a:solidFill>
                  <a:schemeClr val="tx1">
                    <a:lumMod val="95000"/>
                    <a:lumOff val="5000"/>
                  </a:schemeClr>
                </a:solidFill>
                <a:latin typeface="FranklinGothic-Demi"/>
              </a:rPr>
              <a:t>political sub-division </a:t>
            </a:r>
            <a:r>
              <a:rPr lang="en-US" b="0" i="0" u="none" strike="noStrike" baseline="0" dirty="0" smtClean="0">
                <a:solidFill>
                  <a:schemeClr val="tx1">
                    <a:lumMod val="95000"/>
                    <a:lumOff val="5000"/>
                  </a:schemeClr>
                </a:solidFill>
                <a:latin typeface="FranklinGothic-Book"/>
              </a:rPr>
              <a:t>of the </a:t>
            </a:r>
            <a:r>
              <a:rPr lang="en-US" b="1" i="0" u="none" strike="noStrike" baseline="0" dirty="0" smtClean="0">
                <a:solidFill>
                  <a:schemeClr val="tx1">
                    <a:lumMod val="95000"/>
                    <a:lumOff val="5000"/>
                  </a:schemeClr>
                </a:solidFill>
                <a:latin typeface="FranklinGothic-Demi"/>
              </a:rPr>
              <a:t>State</a:t>
            </a:r>
            <a:r>
              <a:rPr lang="en-US" b="0" i="0" u="none" strike="noStrike" baseline="0" dirty="0" smtClean="0">
                <a:solidFill>
                  <a:schemeClr val="tx1">
                    <a:lumMod val="95000"/>
                    <a:lumOff val="5000"/>
                  </a:schemeClr>
                </a:solidFill>
                <a:latin typeface="FranklinGothic-Book"/>
              </a:rPr>
              <a:t>,  </a:t>
            </a:r>
          </a:p>
          <a:p>
            <a:pPr marL="0" indent="0">
              <a:buNone/>
            </a:pPr>
            <a:r>
              <a:rPr lang="en-US" dirty="0" smtClean="0">
                <a:solidFill>
                  <a:schemeClr val="tx1">
                    <a:lumMod val="95000"/>
                    <a:lumOff val="5000"/>
                  </a:schemeClr>
                </a:solidFill>
                <a:latin typeface="FranklinGothic-Book"/>
              </a:rPr>
              <a:t> </a:t>
            </a:r>
            <a:r>
              <a:rPr lang="en-US" b="0" i="0" u="none" strike="noStrike" baseline="0" dirty="0" smtClean="0">
                <a:solidFill>
                  <a:schemeClr val="tx1">
                    <a:lumMod val="95000"/>
                    <a:lumOff val="5000"/>
                  </a:schemeClr>
                </a:solidFill>
                <a:latin typeface="FranklinGothic-Book"/>
              </a:rPr>
              <a:t> but </a:t>
            </a:r>
            <a:r>
              <a:rPr lang="en-US" b="1" i="0" u="none" strike="noStrike" baseline="0" dirty="0" smtClean="0">
                <a:solidFill>
                  <a:schemeClr val="tx1">
                    <a:lumMod val="95000"/>
                    <a:lumOff val="5000"/>
                  </a:schemeClr>
                </a:solidFill>
                <a:latin typeface="FranklinGothic-Demi"/>
              </a:rPr>
              <a:t>City</a:t>
            </a:r>
            <a:r>
              <a:rPr lang="en-US" b="1" i="0" u="none" strike="noStrike" dirty="0" smtClean="0">
                <a:solidFill>
                  <a:schemeClr val="tx1">
                    <a:lumMod val="95000"/>
                    <a:lumOff val="5000"/>
                  </a:schemeClr>
                </a:solidFill>
                <a:latin typeface="FranklinGothic-Demi"/>
              </a:rPr>
              <a:t> </a:t>
            </a:r>
            <a:r>
              <a:rPr lang="en-US" b="0" i="0" u="none" strike="noStrike" baseline="0" dirty="0" smtClean="0">
                <a:solidFill>
                  <a:schemeClr val="tx1">
                    <a:lumMod val="95000"/>
                    <a:lumOff val="5000"/>
                  </a:schemeClr>
                </a:solidFill>
                <a:latin typeface="FranklinGothic-Book"/>
              </a:rPr>
              <a:t>has </a:t>
            </a:r>
            <a:r>
              <a:rPr lang="en-US" b="1" i="0" u="none" strike="noStrike" baseline="0" dirty="0" smtClean="0">
                <a:solidFill>
                  <a:schemeClr val="tx1">
                    <a:lumMod val="95000"/>
                    <a:lumOff val="5000"/>
                  </a:schemeClr>
                </a:solidFill>
                <a:latin typeface="FranklinGothic-Demi"/>
              </a:rPr>
              <a:t>ability to require checks and balances </a:t>
            </a:r>
            <a:r>
              <a:rPr lang="en-US" b="0" i="0" u="none" strike="noStrike" baseline="0" dirty="0" smtClean="0">
                <a:solidFill>
                  <a:schemeClr val="tx1">
                    <a:lumMod val="95000"/>
                    <a:lumOff val="5000"/>
                  </a:schemeClr>
                </a:solidFill>
                <a:latin typeface="FranklinGothic-Book"/>
              </a:rPr>
              <a:t>in   </a:t>
            </a:r>
          </a:p>
          <a:p>
            <a:pPr marL="0" indent="0">
              <a:buNone/>
            </a:pPr>
            <a:r>
              <a:rPr lang="en-US" dirty="0">
                <a:solidFill>
                  <a:schemeClr val="tx1">
                    <a:lumMod val="95000"/>
                    <a:lumOff val="5000"/>
                  </a:schemeClr>
                </a:solidFill>
                <a:latin typeface="FranklinGothic-Book"/>
              </a:rPr>
              <a:t> </a:t>
            </a:r>
            <a:r>
              <a:rPr lang="en-US" b="0" i="0" u="none" strike="noStrike" baseline="0" dirty="0" smtClean="0">
                <a:solidFill>
                  <a:schemeClr val="tx1">
                    <a:lumMod val="95000"/>
                    <a:lumOff val="5000"/>
                  </a:schemeClr>
                </a:solidFill>
                <a:latin typeface="FranklinGothic-Book"/>
              </a:rPr>
              <a:t> formatting State legislation. </a:t>
            </a:r>
          </a:p>
          <a:p>
            <a:pPr marL="0" indent="0">
              <a:buNone/>
            </a:pPr>
            <a:endParaRPr lang="en-US" b="0" i="0" u="none" strike="noStrike" baseline="0" dirty="0" smtClean="0">
              <a:solidFill>
                <a:schemeClr val="tx1">
                  <a:lumMod val="95000"/>
                  <a:lumOff val="5000"/>
                </a:schemeClr>
              </a:solidFill>
              <a:latin typeface="FranklinGothic-Book"/>
            </a:endParaRPr>
          </a:p>
          <a:p>
            <a:pPr marL="0" indent="0">
              <a:buNone/>
            </a:pPr>
            <a:r>
              <a:rPr lang="en-US" b="0" i="0" u="none" strike="noStrike" baseline="0" dirty="0" smtClean="0">
                <a:solidFill>
                  <a:schemeClr val="tx1">
                    <a:lumMod val="95000"/>
                    <a:lumOff val="5000"/>
                  </a:schemeClr>
                </a:solidFill>
                <a:latin typeface="FranklinGothic-Book"/>
              </a:rPr>
              <a:t>• Provides </a:t>
            </a:r>
            <a:r>
              <a:rPr lang="en-US" b="1" i="0" u="none" strike="noStrike" baseline="0" dirty="0" smtClean="0">
                <a:solidFill>
                  <a:schemeClr val="tx1">
                    <a:lumMod val="95000"/>
                    <a:lumOff val="5000"/>
                  </a:schemeClr>
                </a:solidFill>
                <a:latin typeface="FranklinGothic-Demi"/>
              </a:rPr>
              <a:t>complimentary and supplemental services</a:t>
            </a:r>
            <a:r>
              <a:rPr lang="en-US" b="0" i="0" u="none" strike="noStrike" baseline="0" dirty="0" smtClean="0">
                <a:solidFill>
                  <a:schemeClr val="tx1">
                    <a:lumMod val="95000"/>
                    <a:lumOff val="5000"/>
                  </a:schemeClr>
                </a:solidFill>
                <a:latin typeface="FranklinGothic-Book"/>
              </a:rPr>
              <a:t>, but</a:t>
            </a:r>
          </a:p>
          <a:p>
            <a:pPr marL="0" indent="0">
              <a:buNone/>
            </a:pPr>
            <a:r>
              <a:rPr lang="en-US" dirty="0">
                <a:solidFill>
                  <a:schemeClr val="tx1">
                    <a:lumMod val="95000"/>
                    <a:lumOff val="5000"/>
                  </a:schemeClr>
                </a:solidFill>
                <a:latin typeface="FranklinGothic-Book"/>
              </a:rPr>
              <a:t> </a:t>
            </a:r>
            <a:r>
              <a:rPr lang="en-US" b="0" i="0" u="none" strike="noStrike" baseline="0" dirty="0" smtClean="0">
                <a:solidFill>
                  <a:schemeClr val="tx1">
                    <a:lumMod val="95000"/>
                    <a:lumOff val="5000"/>
                  </a:schemeClr>
                </a:solidFill>
                <a:latin typeface="FranklinGothic-Book"/>
              </a:rPr>
              <a:t> does not</a:t>
            </a:r>
            <a:r>
              <a:rPr lang="en-US" b="0" i="0" u="none" strike="noStrike" dirty="0" smtClean="0">
                <a:solidFill>
                  <a:schemeClr val="tx1">
                    <a:lumMod val="95000"/>
                    <a:lumOff val="5000"/>
                  </a:schemeClr>
                </a:solidFill>
                <a:latin typeface="FranklinGothic-Book"/>
              </a:rPr>
              <a:t> </a:t>
            </a:r>
            <a:r>
              <a:rPr lang="en-US" b="0" i="0" u="none" strike="noStrike" baseline="0" dirty="0" smtClean="0">
                <a:solidFill>
                  <a:schemeClr val="tx1">
                    <a:lumMod val="95000"/>
                    <a:lumOff val="5000"/>
                  </a:schemeClr>
                </a:solidFill>
                <a:latin typeface="FranklinGothic-Book"/>
              </a:rPr>
              <a:t>replace services provided by municipality</a:t>
            </a:r>
          </a:p>
          <a:p>
            <a:pPr marL="0" indent="0">
              <a:buNone/>
            </a:pPr>
            <a:endParaRPr lang="en-US" b="0" i="0" u="none" strike="noStrike" baseline="0" dirty="0" smtClean="0">
              <a:solidFill>
                <a:schemeClr val="tx1">
                  <a:lumMod val="95000"/>
                  <a:lumOff val="5000"/>
                </a:schemeClr>
              </a:solidFill>
              <a:latin typeface="FranklinGothic-Book"/>
            </a:endParaRPr>
          </a:p>
          <a:p>
            <a:pPr marL="0" indent="0">
              <a:buNone/>
            </a:pPr>
            <a:r>
              <a:rPr lang="en-US" b="0" i="0" u="none" strike="noStrike" baseline="0" dirty="0" smtClean="0">
                <a:solidFill>
                  <a:schemeClr val="tx1">
                    <a:lumMod val="95000"/>
                    <a:lumOff val="5000"/>
                  </a:schemeClr>
                </a:solidFill>
                <a:latin typeface="FranklinGothic-Demi"/>
              </a:rPr>
              <a:t>• </a:t>
            </a:r>
            <a:r>
              <a:rPr lang="en-US" b="1" i="0" u="none" strike="noStrike" baseline="0" dirty="0" smtClean="0">
                <a:solidFill>
                  <a:schemeClr val="tx1">
                    <a:lumMod val="95000"/>
                    <a:lumOff val="5000"/>
                  </a:schemeClr>
                </a:solidFill>
                <a:latin typeface="FranklinGothic-Demi"/>
              </a:rPr>
              <a:t>May levy taxes, assessments or impact fees </a:t>
            </a:r>
            <a:r>
              <a:rPr lang="en-US" b="0" i="0" u="none" strike="noStrike" baseline="0" dirty="0" smtClean="0">
                <a:solidFill>
                  <a:schemeClr val="tx1">
                    <a:lumMod val="95000"/>
                    <a:lumOff val="5000"/>
                  </a:schemeClr>
                </a:solidFill>
                <a:latin typeface="FranklinGothic-Book"/>
              </a:rPr>
              <a:t>in accordance</a:t>
            </a:r>
          </a:p>
          <a:p>
            <a:pPr marL="0" indent="0">
              <a:buNone/>
            </a:pPr>
            <a:r>
              <a:rPr lang="en-US" dirty="0">
                <a:solidFill>
                  <a:schemeClr val="tx1">
                    <a:lumMod val="95000"/>
                    <a:lumOff val="5000"/>
                  </a:schemeClr>
                </a:solidFill>
                <a:latin typeface="FranklinGothic-Book"/>
              </a:rPr>
              <a:t> </a:t>
            </a:r>
            <a:r>
              <a:rPr lang="en-US" b="0" i="0" u="none" strike="noStrike" baseline="0" dirty="0" smtClean="0">
                <a:solidFill>
                  <a:schemeClr val="tx1">
                    <a:lumMod val="95000"/>
                    <a:lumOff val="5000"/>
                  </a:schemeClr>
                </a:solidFill>
                <a:latin typeface="FranklinGothic-Book"/>
              </a:rPr>
              <a:t> with its</a:t>
            </a:r>
            <a:r>
              <a:rPr lang="en-US" b="0" i="0" u="none" strike="noStrike" dirty="0" smtClean="0">
                <a:solidFill>
                  <a:schemeClr val="tx1">
                    <a:lumMod val="95000"/>
                    <a:lumOff val="5000"/>
                  </a:schemeClr>
                </a:solidFill>
                <a:latin typeface="FranklinGothic-Book"/>
              </a:rPr>
              <a:t> </a:t>
            </a:r>
            <a:r>
              <a:rPr lang="en-US" b="0" i="0" u="none" strike="noStrike" baseline="0" dirty="0" smtClean="0">
                <a:solidFill>
                  <a:schemeClr val="tx1">
                    <a:lumMod val="95000"/>
                    <a:lumOff val="5000"/>
                  </a:schemeClr>
                </a:solidFill>
                <a:latin typeface="FranklinGothic-Book"/>
              </a:rPr>
              <a:t>approved service plan. </a:t>
            </a:r>
            <a:r>
              <a:rPr lang="en-US" b="1" i="0" u="none" strike="noStrike" baseline="0" dirty="0" smtClean="0">
                <a:solidFill>
                  <a:schemeClr val="tx1">
                    <a:lumMod val="95000"/>
                    <a:lumOff val="5000"/>
                  </a:schemeClr>
                </a:solidFill>
                <a:latin typeface="FranklinGothic-Demi"/>
              </a:rPr>
              <a:t>Assessments</a:t>
            </a:r>
            <a:r>
              <a:rPr lang="en-US" b="0" i="0" u="none" strike="noStrike" baseline="0" dirty="0" smtClean="0">
                <a:solidFill>
                  <a:schemeClr val="tx1">
                    <a:lumMod val="95000"/>
                    <a:lumOff val="5000"/>
                  </a:schemeClr>
                </a:solidFill>
                <a:latin typeface="FranklinGothic-Demi"/>
              </a:rPr>
              <a:t> </a:t>
            </a:r>
            <a:r>
              <a:rPr lang="en-US" b="0" i="0" u="none" strike="noStrike" baseline="0" dirty="0" smtClean="0">
                <a:solidFill>
                  <a:schemeClr val="tx1">
                    <a:lumMod val="95000"/>
                    <a:lumOff val="5000"/>
                  </a:schemeClr>
                </a:solidFill>
                <a:latin typeface="FranklinGothic-Book"/>
              </a:rPr>
              <a:t>must be </a:t>
            </a:r>
          </a:p>
          <a:p>
            <a:pPr marL="0" indent="0">
              <a:buNone/>
            </a:pPr>
            <a:r>
              <a:rPr lang="en-US" dirty="0">
                <a:solidFill>
                  <a:schemeClr val="tx1">
                    <a:lumMod val="95000"/>
                    <a:lumOff val="5000"/>
                  </a:schemeClr>
                </a:solidFill>
                <a:latin typeface="FranklinGothic-Book"/>
              </a:rPr>
              <a:t> </a:t>
            </a:r>
            <a:r>
              <a:rPr lang="en-US" b="0" i="0" u="none" strike="noStrike" baseline="0" dirty="0" smtClean="0">
                <a:solidFill>
                  <a:schemeClr val="tx1">
                    <a:lumMod val="95000"/>
                    <a:lumOff val="5000"/>
                  </a:schemeClr>
                </a:solidFill>
                <a:latin typeface="FranklinGothic-Book"/>
              </a:rPr>
              <a:t> requested by </a:t>
            </a:r>
            <a:r>
              <a:rPr lang="en-US" b="1" i="0" u="none" strike="noStrike" baseline="0" dirty="0" smtClean="0">
                <a:solidFill>
                  <a:schemeClr val="tx1">
                    <a:lumMod val="95000"/>
                    <a:lumOff val="5000"/>
                  </a:schemeClr>
                </a:solidFill>
                <a:latin typeface="FranklinGothic-Demi"/>
              </a:rPr>
              <a:t>petition</a:t>
            </a:r>
            <a:r>
              <a:rPr lang="en-US" b="0" i="0" u="none" strike="noStrike" baseline="0" dirty="0" smtClean="0">
                <a:solidFill>
                  <a:schemeClr val="tx1">
                    <a:lumMod val="95000"/>
                    <a:lumOff val="5000"/>
                  </a:schemeClr>
                </a:solidFill>
                <a:latin typeface="FranklinGothic-Demi"/>
              </a:rPr>
              <a:t> </a:t>
            </a:r>
            <a:r>
              <a:rPr lang="en-US" b="0" i="0" u="none" strike="noStrike" baseline="0" dirty="0" smtClean="0">
                <a:solidFill>
                  <a:schemeClr val="tx1">
                    <a:lumMod val="95000"/>
                    <a:lumOff val="5000"/>
                  </a:schemeClr>
                </a:solidFill>
                <a:latin typeface="FranklinGothic-Book"/>
              </a:rPr>
              <a:t>of</a:t>
            </a:r>
            <a:r>
              <a:rPr lang="en-US" b="0" i="0" u="none" strike="noStrike" dirty="0" smtClean="0">
                <a:solidFill>
                  <a:schemeClr val="tx1">
                    <a:lumMod val="95000"/>
                    <a:lumOff val="5000"/>
                  </a:schemeClr>
                </a:solidFill>
                <a:latin typeface="FranklinGothic-Book"/>
              </a:rPr>
              <a:t> </a:t>
            </a:r>
            <a:r>
              <a:rPr lang="en-US" b="0" i="0" u="none" strike="noStrike" baseline="0" dirty="0" smtClean="0">
                <a:solidFill>
                  <a:schemeClr val="tx1">
                    <a:lumMod val="95000"/>
                    <a:lumOff val="5000"/>
                  </a:schemeClr>
                </a:solidFill>
                <a:latin typeface="FranklinGothic-Book"/>
              </a:rPr>
              <a:t>affected </a:t>
            </a:r>
            <a:r>
              <a:rPr lang="en-US" b="1" i="0" u="none" strike="noStrike" baseline="0" dirty="0" smtClean="0">
                <a:solidFill>
                  <a:schemeClr val="tx1">
                    <a:lumMod val="95000"/>
                    <a:lumOff val="5000"/>
                  </a:schemeClr>
                </a:solidFill>
                <a:latin typeface="FranklinGothic-Demi"/>
              </a:rPr>
              <a:t>property owners</a:t>
            </a:r>
            <a:r>
              <a:rPr lang="en-US" b="0" i="0" u="none" strike="noStrike" baseline="0" dirty="0" smtClean="0">
                <a:solidFill>
                  <a:schemeClr val="tx1">
                    <a:lumMod val="95000"/>
                    <a:lumOff val="5000"/>
                  </a:schemeClr>
                </a:solidFill>
                <a:latin typeface="FranklinGothic-Book"/>
              </a:rPr>
              <a:t>. </a:t>
            </a:r>
            <a:r>
              <a:rPr lang="en-US" b="1" i="0" u="none" strike="noStrike" baseline="0" dirty="0" smtClean="0">
                <a:solidFill>
                  <a:schemeClr val="tx1">
                    <a:lumMod val="95000"/>
                    <a:lumOff val="5000"/>
                  </a:schemeClr>
                </a:solidFill>
                <a:latin typeface="FranklinGothic-Demi"/>
              </a:rPr>
              <a:t>Real</a:t>
            </a:r>
          </a:p>
          <a:p>
            <a:pPr marL="0" indent="0">
              <a:buNone/>
            </a:pPr>
            <a:r>
              <a:rPr lang="en-US" b="1" dirty="0">
                <a:solidFill>
                  <a:schemeClr val="tx1">
                    <a:lumMod val="95000"/>
                    <a:lumOff val="5000"/>
                  </a:schemeClr>
                </a:solidFill>
                <a:latin typeface="FranklinGothic-Demi"/>
              </a:rPr>
              <a:t> </a:t>
            </a:r>
            <a:r>
              <a:rPr lang="en-US" b="1" i="0" u="none" strike="noStrike" baseline="0" dirty="0" smtClean="0">
                <a:solidFill>
                  <a:schemeClr val="tx1">
                    <a:lumMod val="95000"/>
                    <a:lumOff val="5000"/>
                  </a:schemeClr>
                </a:solidFill>
                <a:latin typeface="FranklinGothic-Demi"/>
              </a:rPr>
              <a:t> Property Taxes </a:t>
            </a:r>
            <a:r>
              <a:rPr lang="en-US" b="0" i="0" u="none" strike="noStrike" baseline="0" dirty="0" smtClean="0">
                <a:solidFill>
                  <a:schemeClr val="tx1">
                    <a:lumMod val="95000"/>
                    <a:lumOff val="5000"/>
                  </a:schemeClr>
                </a:solidFill>
                <a:latin typeface="FranklinGothic-Book"/>
              </a:rPr>
              <a:t>must be approved by a</a:t>
            </a:r>
            <a:r>
              <a:rPr lang="en-US" b="0" i="0" u="none" strike="noStrike" dirty="0" smtClean="0">
                <a:solidFill>
                  <a:schemeClr val="tx1">
                    <a:lumMod val="95000"/>
                    <a:lumOff val="5000"/>
                  </a:schemeClr>
                </a:solidFill>
                <a:latin typeface="FranklinGothic-Book"/>
              </a:rPr>
              <a:t> </a:t>
            </a:r>
            <a:r>
              <a:rPr lang="en-US" b="1" i="0" u="none" strike="noStrike" baseline="0" dirty="0" smtClean="0">
                <a:solidFill>
                  <a:schemeClr val="tx1">
                    <a:lumMod val="95000"/>
                    <a:lumOff val="5000"/>
                  </a:schemeClr>
                </a:solidFill>
                <a:latin typeface="FranklinGothic-Demi"/>
              </a:rPr>
              <a:t>majority</a:t>
            </a:r>
            <a:r>
              <a:rPr lang="en-US" b="0" i="0" u="none" strike="noStrike" baseline="0" dirty="0" smtClean="0">
                <a:solidFill>
                  <a:schemeClr val="tx1">
                    <a:lumMod val="95000"/>
                    <a:lumOff val="5000"/>
                  </a:schemeClr>
                </a:solidFill>
                <a:latin typeface="FranklinGothic-Demi"/>
              </a:rPr>
              <a:t> </a:t>
            </a:r>
            <a:r>
              <a:rPr lang="en-US" b="0" i="0" u="none" strike="noStrike" baseline="0" dirty="0" smtClean="0">
                <a:solidFill>
                  <a:schemeClr val="tx1">
                    <a:lumMod val="95000"/>
                    <a:lumOff val="5000"/>
                  </a:schemeClr>
                </a:solidFill>
                <a:latin typeface="FranklinGothic-Book"/>
              </a:rPr>
              <a:t>of </a:t>
            </a:r>
            <a:r>
              <a:rPr lang="en-US" b="1" i="0" u="none" strike="noStrike" baseline="0" dirty="0" smtClean="0">
                <a:solidFill>
                  <a:schemeClr val="tx1">
                    <a:lumMod val="95000"/>
                    <a:lumOff val="5000"/>
                  </a:schemeClr>
                </a:solidFill>
                <a:latin typeface="FranklinGothic-Demi"/>
              </a:rPr>
              <a:t>eligible</a:t>
            </a:r>
          </a:p>
          <a:p>
            <a:pPr marL="0" indent="0">
              <a:buNone/>
            </a:pPr>
            <a:r>
              <a:rPr lang="en-US" b="1" dirty="0">
                <a:solidFill>
                  <a:schemeClr val="tx1">
                    <a:lumMod val="95000"/>
                    <a:lumOff val="5000"/>
                  </a:schemeClr>
                </a:solidFill>
                <a:latin typeface="FranklinGothic-Demi"/>
              </a:rPr>
              <a:t> </a:t>
            </a:r>
            <a:r>
              <a:rPr lang="en-US" b="1" i="0" u="none" strike="noStrike" baseline="0" dirty="0" smtClean="0">
                <a:solidFill>
                  <a:schemeClr val="tx1">
                    <a:lumMod val="95000"/>
                    <a:lumOff val="5000"/>
                  </a:schemeClr>
                </a:solidFill>
                <a:latin typeface="FranklinGothic-Demi"/>
              </a:rPr>
              <a:t> voters </a:t>
            </a:r>
            <a:r>
              <a:rPr lang="en-US" b="0" i="0" u="none" strike="noStrike" baseline="0" dirty="0" smtClean="0">
                <a:solidFill>
                  <a:schemeClr val="tx1">
                    <a:lumMod val="95000"/>
                    <a:lumOff val="5000"/>
                  </a:schemeClr>
                </a:solidFill>
                <a:latin typeface="FranklinGothic-Book"/>
              </a:rPr>
              <a:t>in District.</a:t>
            </a:r>
          </a:p>
        </p:txBody>
      </p:sp>
      <p:sp>
        <p:nvSpPr>
          <p:cNvPr id="4" name="Slide Number Placeholder 3"/>
          <p:cNvSpPr>
            <a:spLocks noGrp="1"/>
          </p:cNvSpPr>
          <p:nvPr>
            <p:ph type="sldNum" sz="quarter" idx="12"/>
          </p:nvPr>
        </p:nvSpPr>
        <p:spPr/>
        <p:txBody>
          <a:bodyPr/>
          <a:lstStyle/>
          <a:p>
            <a:fld id="{A24D36FC-02F0-49EA-9B03-80A7AEE0B917}" type="slidenum">
              <a:rPr lang="en-US" smtClean="0"/>
              <a:t>7</a:t>
            </a:fld>
            <a:endParaRPr lang="en-US" dirty="0"/>
          </a:p>
        </p:txBody>
      </p:sp>
    </p:spTree>
    <p:extLst>
      <p:ext uri="{BB962C8B-B14F-4D97-AF65-F5344CB8AC3E}">
        <p14:creationId xmlns:p14="http://schemas.microsoft.com/office/powerpoint/2010/main" val="7045191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i="0" u="none" strike="noStrike" baseline="0" dirty="0" smtClean="0">
                <a:solidFill>
                  <a:schemeClr val="tx1">
                    <a:lumMod val="95000"/>
                    <a:lumOff val="5000"/>
                  </a:schemeClr>
                </a:solidFill>
                <a:latin typeface="FranklinGothic-Demi"/>
              </a:rPr>
              <a:t>How is MMD Governed?</a:t>
            </a:r>
            <a:endParaRPr lang="en-US" dirty="0">
              <a:solidFill>
                <a:schemeClr val="tx1">
                  <a:lumMod val="95000"/>
                  <a:lumOff val="5000"/>
                </a:schemeClr>
              </a:solidFill>
            </a:endParaRPr>
          </a:p>
        </p:txBody>
      </p:sp>
      <p:sp>
        <p:nvSpPr>
          <p:cNvPr id="3" name="Content Placeholder 2"/>
          <p:cNvSpPr>
            <a:spLocks noGrp="1"/>
          </p:cNvSpPr>
          <p:nvPr>
            <p:ph idx="1"/>
          </p:nvPr>
        </p:nvSpPr>
        <p:spPr>
          <a:xfrm>
            <a:off x="457200" y="1600200"/>
            <a:ext cx="8229600" cy="4953000"/>
          </a:xfrm>
        </p:spPr>
        <p:txBody>
          <a:bodyPr>
            <a:normAutofit fontScale="77500" lnSpcReduction="20000"/>
          </a:bodyPr>
          <a:lstStyle/>
          <a:p>
            <a:pPr marL="0" indent="0">
              <a:buNone/>
            </a:pPr>
            <a:r>
              <a:rPr lang="en-US" b="0" i="0" u="none" strike="noStrike" baseline="0" dirty="0" smtClean="0">
                <a:solidFill>
                  <a:schemeClr val="tx1">
                    <a:lumMod val="95000"/>
                    <a:lumOff val="5000"/>
                  </a:schemeClr>
                </a:solidFill>
                <a:latin typeface="FranklinGothic-Book"/>
              </a:rPr>
              <a:t>• Generally</a:t>
            </a:r>
            <a:r>
              <a:rPr lang="en-US" b="0" i="0" u="none" strike="noStrike" dirty="0" smtClean="0">
                <a:solidFill>
                  <a:schemeClr val="tx1">
                    <a:lumMod val="95000"/>
                    <a:lumOff val="5000"/>
                  </a:schemeClr>
                </a:solidFill>
                <a:latin typeface="FranklinGothic-Book"/>
              </a:rPr>
              <a:t> </a:t>
            </a:r>
            <a:r>
              <a:rPr lang="en-US" b="0" i="0" u="none" strike="noStrike" baseline="0" dirty="0" smtClean="0">
                <a:solidFill>
                  <a:schemeClr val="tx1">
                    <a:lumMod val="95000"/>
                    <a:lumOff val="5000"/>
                  </a:schemeClr>
                </a:solidFill>
                <a:latin typeface="FranklinGothic-Book"/>
              </a:rPr>
              <a:t>track</a:t>
            </a:r>
            <a:r>
              <a:rPr lang="en-US" b="0" i="0" u="none" strike="noStrike" dirty="0" smtClean="0">
                <a:solidFill>
                  <a:schemeClr val="tx1">
                    <a:lumMod val="95000"/>
                    <a:lumOff val="5000"/>
                  </a:schemeClr>
                </a:solidFill>
                <a:latin typeface="FranklinGothic-Book"/>
              </a:rPr>
              <a:t> </a:t>
            </a:r>
            <a:r>
              <a:rPr lang="en-US" b="0" i="0" u="none" strike="noStrike" baseline="0" dirty="0" smtClean="0">
                <a:solidFill>
                  <a:schemeClr val="tx1">
                    <a:lumMod val="95000"/>
                    <a:lumOff val="5000"/>
                  </a:schemeClr>
                </a:solidFill>
                <a:latin typeface="FranklinGothic-Book"/>
              </a:rPr>
              <a:t>Chapter 375 of Local Government</a:t>
            </a:r>
            <a:r>
              <a:rPr lang="en-US" b="0" i="0" u="none" strike="noStrike" dirty="0" smtClean="0">
                <a:solidFill>
                  <a:schemeClr val="tx1">
                    <a:lumMod val="95000"/>
                    <a:lumOff val="5000"/>
                  </a:schemeClr>
                </a:solidFill>
                <a:latin typeface="FranklinGothic-Book"/>
              </a:rPr>
              <a:t>     	</a:t>
            </a:r>
            <a:r>
              <a:rPr lang="en-US" b="0" i="0" u="none" strike="noStrike" baseline="0" dirty="0" smtClean="0">
                <a:solidFill>
                  <a:schemeClr val="tx1">
                    <a:lumMod val="95000"/>
                    <a:lumOff val="5000"/>
                  </a:schemeClr>
                </a:solidFill>
                <a:latin typeface="FranklinGothic-Book"/>
              </a:rPr>
              <a:t>Code.</a:t>
            </a:r>
          </a:p>
          <a:p>
            <a:pPr marL="400050" lvl="1" indent="0">
              <a:buNone/>
            </a:pPr>
            <a:r>
              <a:rPr lang="en-US" b="0" i="0" u="none" strike="noStrike" baseline="0" dirty="0" smtClean="0">
                <a:solidFill>
                  <a:schemeClr val="tx1">
                    <a:lumMod val="95000"/>
                    <a:lumOff val="5000"/>
                  </a:schemeClr>
                </a:solidFill>
                <a:latin typeface="FranklinGothic-Book"/>
              </a:rPr>
              <a:t>– Initial </a:t>
            </a:r>
            <a:r>
              <a:rPr lang="en-US" b="1" i="0" u="none" strike="noStrike" baseline="0" dirty="0" smtClean="0">
                <a:solidFill>
                  <a:schemeClr val="tx1">
                    <a:lumMod val="95000"/>
                    <a:lumOff val="5000"/>
                  </a:schemeClr>
                </a:solidFill>
                <a:latin typeface="FranklinGothic-Demi"/>
              </a:rPr>
              <a:t>board appointed </a:t>
            </a:r>
            <a:r>
              <a:rPr lang="en-US" b="0" i="0" u="none" strike="noStrike" baseline="0" dirty="0" smtClean="0">
                <a:solidFill>
                  <a:schemeClr val="tx1">
                    <a:lumMod val="95000"/>
                    <a:lumOff val="5000"/>
                  </a:schemeClr>
                </a:solidFill>
                <a:latin typeface="FranklinGothic-Book"/>
              </a:rPr>
              <a:t>by </a:t>
            </a:r>
            <a:r>
              <a:rPr lang="en-US" b="1" i="0" u="none" strike="noStrike" baseline="0" dirty="0" smtClean="0">
                <a:solidFill>
                  <a:schemeClr val="tx1">
                    <a:lumMod val="95000"/>
                    <a:lumOff val="5000"/>
                  </a:schemeClr>
                </a:solidFill>
                <a:latin typeface="FranklinGothic-Demi"/>
              </a:rPr>
              <a:t>creating legislation/application</a:t>
            </a:r>
            <a:r>
              <a:rPr lang="en-US" b="0" i="0" u="none" strike="noStrike" baseline="0" dirty="0" smtClean="0">
                <a:solidFill>
                  <a:schemeClr val="tx1">
                    <a:lumMod val="95000"/>
                    <a:lumOff val="5000"/>
                  </a:schemeClr>
                </a:solidFill>
                <a:latin typeface="FranklinGothic-Book"/>
              </a:rPr>
              <a:t>.</a:t>
            </a:r>
          </a:p>
          <a:p>
            <a:pPr marL="400050" lvl="1" indent="0">
              <a:buNone/>
            </a:pPr>
            <a:r>
              <a:rPr lang="en-US" b="0" i="0" u="none" strike="noStrike" baseline="0" dirty="0" smtClean="0">
                <a:solidFill>
                  <a:schemeClr val="tx1">
                    <a:lumMod val="95000"/>
                    <a:lumOff val="5000"/>
                  </a:schemeClr>
                </a:solidFill>
                <a:latin typeface="FranklinGothic-Demi"/>
              </a:rPr>
              <a:t>– </a:t>
            </a:r>
            <a:r>
              <a:rPr lang="en-US" b="1" i="0" u="none" strike="noStrike" baseline="0" dirty="0" smtClean="0">
                <a:solidFill>
                  <a:schemeClr val="tx1">
                    <a:lumMod val="95000"/>
                    <a:lumOff val="5000"/>
                  </a:schemeClr>
                </a:solidFill>
                <a:latin typeface="FranklinGothic-Demi"/>
              </a:rPr>
              <a:t>New appointment/reappointments </a:t>
            </a:r>
            <a:r>
              <a:rPr lang="en-US" b="0" i="0" u="none" strike="noStrike" baseline="0" dirty="0" smtClean="0">
                <a:solidFill>
                  <a:schemeClr val="tx1">
                    <a:lumMod val="95000"/>
                    <a:lumOff val="5000"/>
                  </a:schemeClr>
                </a:solidFill>
                <a:latin typeface="FranklinGothic-Book"/>
              </a:rPr>
              <a:t>recommended by governing</a:t>
            </a:r>
          </a:p>
          <a:p>
            <a:pPr marL="0" indent="0">
              <a:buNone/>
            </a:pPr>
            <a:r>
              <a:rPr lang="en-US" b="0" i="0" u="none" strike="noStrike" baseline="0" dirty="0" smtClean="0">
                <a:solidFill>
                  <a:schemeClr val="tx1">
                    <a:lumMod val="95000"/>
                    <a:lumOff val="5000"/>
                  </a:schemeClr>
                </a:solidFill>
                <a:latin typeface="FranklinGothic-Book"/>
              </a:rPr>
              <a:t>        board and approved by </a:t>
            </a:r>
            <a:r>
              <a:rPr lang="en-US" b="1" i="0" u="none" strike="noStrike" baseline="0" dirty="0" smtClean="0">
                <a:solidFill>
                  <a:schemeClr val="tx1">
                    <a:lumMod val="95000"/>
                    <a:lumOff val="5000"/>
                  </a:schemeClr>
                </a:solidFill>
                <a:latin typeface="FranklinGothic-Demi"/>
              </a:rPr>
              <a:t>City Council</a:t>
            </a:r>
            <a:r>
              <a:rPr lang="en-US" b="0" i="0" u="none" strike="noStrike" baseline="0" dirty="0" smtClean="0">
                <a:solidFill>
                  <a:schemeClr val="tx1">
                    <a:lumMod val="95000"/>
                    <a:lumOff val="5000"/>
                  </a:schemeClr>
                </a:solidFill>
                <a:latin typeface="FranklinGothic-Book"/>
              </a:rPr>
              <a:t>.</a:t>
            </a:r>
          </a:p>
          <a:p>
            <a:pPr marL="400050" lvl="1" indent="0">
              <a:buNone/>
            </a:pPr>
            <a:r>
              <a:rPr lang="en-US" b="0" i="0" u="none" strike="noStrike" baseline="0" dirty="0" smtClean="0">
                <a:solidFill>
                  <a:schemeClr val="tx1">
                    <a:lumMod val="95000"/>
                    <a:lumOff val="5000"/>
                  </a:schemeClr>
                </a:solidFill>
                <a:latin typeface="FranklinGothic-Book"/>
              </a:rPr>
              <a:t>– Four year staggered terms</a:t>
            </a:r>
          </a:p>
          <a:p>
            <a:pPr marL="400050" lvl="1" indent="0">
              <a:buNone/>
            </a:pPr>
            <a:r>
              <a:rPr lang="en-US" b="0" i="0" u="none" strike="noStrike" baseline="0" dirty="0" smtClean="0">
                <a:solidFill>
                  <a:schemeClr val="tx1">
                    <a:lumMod val="95000"/>
                    <a:lumOff val="5000"/>
                  </a:schemeClr>
                </a:solidFill>
                <a:latin typeface="FranklinGothic-Book"/>
              </a:rPr>
              <a:t>– Board eligibility:</a:t>
            </a:r>
          </a:p>
          <a:p>
            <a:pPr marL="800100" lvl="2" indent="0">
              <a:buNone/>
            </a:pPr>
            <a:r>
              <a:rPr lang="en-US" b="0" i="0" u="none" strike="noStrike" baseline="0" dirty="0" smtClean="0">
                <a:solidFill>
                  <a:schemeClr val="tx1">
                    <a:lumMod val="95000"/>
                    <a:lumOff val="5000"/>
                  </a:schemeClr>
                </a:solidFill>
                <a:latin typeface="FranklinGothic-Book"/>
              </a:rPr>
              <a:t>• At least 18 years old</a:t>
            </a:r>
          </a:p>
          <a:p>
            <a:pPr marL="800100" lvl="2" indent="0">
              <a:buNone/>
            </a:pPr>
            <a:r>
              <a:rPr lang="en-US" b="0" i="0" u="none" strike="noStrike" baseline="0" dirty="0" smtClean="0">
                <a:solidFill>
                  <a:schemeClr val="tx1">
                    <a:lumMod val="95000"/>
                    <a:lumOff val="5000"/>
                  </a:schemeClr>
                </a:solidFill>
                <a:latin typeface="FranklinGothic-Book"/>
              </a:rPr>
              <a:t>• Resident or owner of property in the District</a:t>
            </a:r>
          </a:p>
          <a:p>
            <a:pPr marL="800100" lvl="2" indent="0">
              <a:buNone/>
            </a:pPr>
            <a:r>
              <a:rPr lang="en-US" b="0" i="0" u="none" strike="noStrike" baseline="0" dirty="0" smtClean="0">
                <a:solidFill>
                  <a:schemeClr val="tx1">
                    <a:lumMod val="95000"/>
                    <a:lumOff val="5000"/>
                  </a:schemeClr>
                </a:solidFill>
                <a:latin typeface="FranklinGothic-Book"/>
              </a:rPr>
              <a:t>• Owner of stock of a corporate owner of property in District</a:t>
            </a:r>
          </a:p>
          <a:p>
            <a:pPr marL="800100" lvl="2" indent="0">
              <a:buNone/>
            </a:pPr>
            <a:r>
              <a:rPr lang="en-US" b="0" i="0" u="none" strike="noStrike" baseline="0" dirty="0" smtClean="0">
                <a:solidFill>
                  <a:schemeClr val="tx1">
                    <a:lumMod val="95000"/>
                    <a:lumOff val="5000"/>
                  </a:schemeClr>
                </a:solidFill>
                <a:latin typeface="FranklinGothic-Book"/>
              </a:rPr>
              <a:t>• Owner of a beneficial interest in Trust that owns property in</a:t>
            </a:r>
            <a:r>
              <a:rPr lang="en-US" b="0" i="0" u="none" strike="noStrike" dirty="0" smtClean="0">
                <a:solidFill>
                  <a:schemeClr val="tx1">
                    <a:lumMod val="95000"/>
                    <a:lumOff val="5000"/>
                  </a:schemeClr>
                </a:solidFill>
                <a:latin typeface="FranklinGothic-Book"/>
              </a:rPr>
              <a:t> </a:t>
            </a:r>
            <a:r>
              <a:rPr lang="en-US" b="0" i="0" u="none" strike="noStrike" baseline="0" dirty="0" smtClean="0">
                <a:solidFill>
                  <a:schemeClr val="tx1">
                    <a:lumMod val="95000"/>
                    <a:lumOff val="5000"/>
                  </a:schemeClr>
                </a:solidFill>
                <a:latin typeface="FranklinGothic-Book"/>
              </a:rPr>
              <a:t>District</a:t>
            </a:r>
          </a:p>
          <a:p>
            <a:pPr marL="800100" lvl="2" indent="0">
              <a:buNone/>
            </a:pPr>
            <a:r>
              <a:rPr lang="en-US" b="0" i="0" u="none" strike="noStrike" baseline="0" dirty="0" smtClean="0">
                <a:solidFill>
                  <a:schemeClr val="tx1">
                    <a:lumMod val="95000"/>
                    <a:lumOff val="5000"/>
                  </a:schemeClr>
                </a:solidFill>
                <a:latin typeface="FranklinGothic-Book"/>
              </a:rPr>
              <a:t>• An agent, employee or tenant of a person that owns property in the</a:t>
            </a:r>
          </a:p>
          <a:p>
            <a:pPr marL="800100" lvl="2" indent="0">
              <a:buNone/>
            </a:pPr>
            <a:r>
              <a:rPr lang="en-US" dirty="0">
                <a:solidFill>
                  <a:schemeClr val="tx1">
                    <a:lumMod val="95000"/>
                    <a:lumOff val="5000"/>
                  </a:schemeClr>
                </a:solidFill>
                <a:latin typeface="FranklinGothic-Book"/>
              </a:rPr>
              <a:t> </a:t>
            </a:r>
            <a:r>
              <a:rPr lang="en-US" dirty="0" smtClean="0">
                <a:solidFill>
                  <a:schemeClr val="tx1">
                    <a:lumMod val="95000"/>
                    <a:lumOff val="5000"/>
                  </a:schemeClr>
                </a:solidFill>
                <a:latin typeface="FranklinGothic-Book"/>
              </a:rPr>
              <a:t> </a:t>
            </a:r>
            <a:r>
              <a:rPr lang="en-US" b="0" i="0" u="none" strike="noStrike" baseline="0" dirty="0" smtClean="0">
                <a:solidFill>
                  <a:schemeClr val="tx1">
                    <a:lumMod val="95000"/>
                    <a:lumOff val="5000"/>
                  </a:schemeClr>
                </a:solidFill>
                <a:latin typeface="FranklinGothic-Book"/>
              </a:rPr>
              <a:t> District</a:t>
            </a:r>
            <a:endParaRPr lang="en-US" dirty="0">
              <a:solidFill>
                <a:schemeClr val="tx1">
                  <a:lumMod val="95000"/>
                  <a:lumOff val="5000"/>
                </a:schemeClr>
              </a:solidFill>
            </a:endParaRPr>
          </a:p>
        </p:txBody>
      </p:sp>
      <p:sp>
        <p:nvSpPr>
          <p:cNvPr id="4" name="Slide Number Placeholder 3"/>
          <p:cNvSpPr>
            <a:spLocks noGrp="1"/>
          </p:cNvSpPr>
          <p:nvPr>
            <p:ph type="sldNum" sz="quarter" idx="12"/>
          </p:nvPr>
        </p:nvSpPr>
        <p:spPr/>
        <p:txBody>
          <a:bodyPr/>
          <a:lstStyle/>
          <a:p>
            <a:fld id="{A24D36FC-02F0-49EA-9B03-80A7AEE0B917}" type="slidenum">
              <a:rPr lang="en-US" smtClean="0"/>
              <a:t>8</a:t>
            </a:fld>
            <a:endParaRPr lang="en-US" dirty="0"/>
          </a:p>
        </p:txBody>
      </p:sp>
    </p:spTree>
    <p:extLst>
      <p:ext uri="{BB962C8B-B14F-4D97-AF65-F5344CB8AC3E}">
        <p14:creationId xmlns:p14="http://schemas.microsoft.com/office/powerpoint/2010/main" val="19843580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839200" cy="1143000"/>
          </a:xfrm>
        </p:spPr>
        <p:txBody>
          <a:bodyPr>
            <a:normAutofit fontScale="90000"/>
          </a:bodyPr>
          <a:lstStyle/>
          <a:p>
            <a:r>
              <a:rPr lang="en-US" b="0" i="0" u="none" strike="noStrike" baseline="0" dirty="0" smtClean="0">
                <a:solidFill>
                  <a:schemeClr val="tx1">
                    <a:lumMod val="95000"/>
                    <a:lumOff val="5000"/>
                  </a:schemeClr>
                </a:solidFill>
                <a:latin typeface="FranklinGothic-Demi"/>
              </a:rPr>
              <a:t>What are Permitted Services and Projects?</a:t>
            </a:r>
            <a:endParaRPr lang="en-US" dirty="0">
              <a:solidFill>
                <a:schemeClr val="tx1">
                  <a:lumMod val="95000"/>
                  <a:lumOff val="5000"/>
                </a:schemeClr>
              </a:solidFill>
            </a:endParaRPr>
          </a:p>
        </p:txBody>
      </p:sp>
      <p:sp>
        <p:nvSpPr>
          <p:cNvPr id="3" name="Content Placeholder 2"/>
          <p:cNvSpPr>
            <a:spLocks noGrp="1"/>
          </p:cNvSpPr>
          <p:nvPr>
            <p:ph idx="1"/>
          </p:nvPr>
        </p:nvSpPr>
        <p:spPr>
          <a:xfrm>
            <a:off x="457200" y="1600200"/>
            <a:ext cx="8534400" cy="5029200"/>
          </a:xfrm>
        </p:spPr>
        <p:txBody>
          <a:bodyPr>
            <a:normAutofit/>
          </a:bodyPr>
          <a:lstStyle/>
          <a:p>
            <a:pPr marL="0" indent="0">
              <a:buNone/>
            </a:pPr>
            <a:r>
              <a:rPr lang="en-US" b="0" i="0" u="none" strike="noStrike" baseline="0" dirty="0" smtClean="0">
                <a:solidFill>
                  <a:schemeClr val="tx1">
                    <a:lumMod val="95000"/>
                    <a:lumOff val="5000"/>
                  </a:schemeClr>
                </a:solidFill>
                <a:latin typeface="FranklinGothic-Book"/>
              </a:rPr>
              <a:t>• Economic Development</a:t>
            </a:r>
          </a:p>
          <a:p>
            <a:pPr marL="0" indent="0">
              <a:buNone/>
            </a:pPr>
            <a:r>
              <a:rPr lang="en-US" b="0" i="0" u="none" strike="noStrike" baseline="0" dirty="0" smtClean="0">
                <a:solidFill>
                  <a:schemeClr val="tx1">
                    <a:lumMod val="95000"/>
                    <a:lumOff val="5000"/>
                  </a:schemeClr>
                </a:solidFill>
                <a:latin typeface="FranklinGothic-Book"/>
              </a:rPr>
              <a:t>• Business Recruitment</a:t>
            </a:r>
          </a:p>
          <a:p>
            <a:pPr marL="0" indent="0">
              <a:buNone/>
            </a:pPr>
            <a:r>
              <a:rPr lang="en-US" b="0" i="0" u="none" strike="noStrike" baseline="0" dirty="0" smtClean="0">
                <a:solidFill>
                  <a:schemeClr val="tx1">
                    <a:lumMod val="95000"/>
                    <a:lumOff val="5000"/>
                  </a:schemeClr>
                </a:solidFill>
                <a:latin typeface="FranklinGothic-Book"/>
              </a:rPr>
              <a:t>• Promotion of Health and Sanitation</a:t>
            </a:r>
          </a:p>
          <a:p>
            <a:pPr marL="0" indent="0">
              <a:buNone/>
            </a:pPr>
            <a:r>
              <a:rPr lang="en-US" b="0" i="0" u="none" strike="noStrike" baseline="0" dirty="0" smtClean="0">
                <a:solidFill>
                  <a:schemeClr val="tx1">
                    <a:lumMod val="95000"/>
                    <a:lumOff val="5000"/>
                  </a:schemeClr>
                </a:solidFill>
                <a:latin typeface="FranklinGothic-Book"/>
              </a:rPr>
              <a:t>• Public Safety, Traffic Control and Recreation</a:t>
            </a:r>
          </a:p>
          <a:p>
            <a:pPr marL="0" indent="0">
              <a:buNone/>
            </a:pPr>
            <a:r>
              <a:rPr lang="en-US" b="0" i="0" u="none" strike="noStrike" baseline="0" dirty="0" smtClean="0">
                <a:solidFill>
                  <a:schemeClr val="tx1">
                    <a:lumMod val="95000"/>
                    <a:lumOff val="5000"/>
                  </a:schemeClr>
                </a:solidFill>
                <a:latin typeface="FranklinGothic-Book"/>
              </a:rPr>
              <a:t>• Landscaping, Lighting and Signs</a:t>
            </a:r>
          </a:p>
          <a:p>
            <a:pPr marL="0" indent="0">
              <a:buNone/>
            </a:pPr>
            <a:r>
              <a:rPr lang="en-US" b="0" i="0" u="none" strike="noStrike" baseline="0" dirty="0" smtClean="0">
                <a:solidFill>
                  <a:schemeClr val="tx1">
                    <a:lumMod val="95000"/>
                    <a:lumOff val="5000"/>
                  </a:schemeClr>
                </a:solidFill>
                <a:latin typeface="FranklinGothic-Book"/>
              </a:rPr>
              <a:t>• Streets, Walkways and Drainage</a:t>
            </a:r>
          </a:p>
          <a:p>
            <a:pPr marL="0" indent="0">
              <a:buNone/>
            </a:pPr>
            <a:r>
              <a:rPr lang="en-US" b="0" i="0" u="none" strike="noStrike" baseline="0" dirty="0" smtClean="0">
                <a:solidFill>
                  <a:schemeClr val="tx1">
                    <a:lumMod val="95000"/>
                    <a:lumOff val="5000"/>
                  </a:schemeClr>
                </a:solidFill>
                <a:latin typeface="FranklinGothic-Book"/>
              </a:rPr>
              <a:t>• Solid Waste, Water, Sewer and Power</a:t>
            </a:r>
            <a:r>
              <a:rPr lang="en-US" b="0" i="0" u="none" strike="noStrike" dirty="0" smtClean="0">
                <a:solidFill>
                  <a:schemeClr val="tx1">
                    <a:lumMod val="95000"/>
                    <a:lumOff val="5000"/>
                  </a:schemeClr>
                </a:solidFill>
                <a:latin typeface="FranklinGothic-Book"/>
              </a:rPr>
              <a:t>      </a:t>
            </a:r>
            <a:r>
              <a:rPr lang="en-US" b="0" i="0" u="none" strike="noStrike" baseline="0" dirty="0" smtClean="0">
                <a:solidFill>
                  <a:schemeClr val="tx1">
                    <a:lumMod val="95000"/>
                    <a:lumOff val="5000"/>
                  </a:schemeClr>
                </a:solidFill>
                <a:latin typeface="FranklinGothic-Book"/>
              </a:rPr>
              <a:t>Facilities</a:t>
            </a:r>
          </a:p>
          <a:p>
            <a:pPr marL="0" indent="0">
              <a:buNone/>
            </a:pPr>
            <a:r>
              <a:rPr lang="en-US" b="0" i="0" u="none" strike="noStrike" baseline="0" dirty="0" smtClean="0">
                <a:solidFill>
                  <a:schemeClr val="tx1">
                    <a:lumMod val="95000"/>
                    <a:lumOff val="5000"/>
                  </a:schemeClr>
                </a:solidFill>
                <a:latin typeface="FranklinGothic-Book"/>
              </a:rPr>
              <a:t>• Parks, Historic Areas, Works of Art</a:t>
            </a:r>
          </a:p>
          <a:p>
            <a:pPr marL="0" indent="0">
              <a:buNone/>
            </a:pPr>
            <a:r>
              <a:rPr lang="en-US" b="0" i="0" u="none" strike="noStrike" baseline="0" dirty="0" smtClean="0">
                <a:solidFill>
                  <a:schemeClr val="tx1">
                    <a:lumMod val="95000"/>
                    <a:lumOff val="5000"/>
                  </a:schemeClr>
                </a:solidFill>
                <a:latin typeface="FranklinGothic-Book"/>
              </a:rPr>
              <a:t>• Parking Facilities and Transit Stations</a:t>
            </a:r>
            <a:endParaRPr lang="en-US" dirty="0">
              <a:solidFill>
                <a:schemeClr val="tx1">
                  <a:lumMod val="95000"/>
                  <a:lumOff val="5000"/>
                </a:schemeClr>
              </a:solidFill>
            </a:endParaRPr>
          </a:p>
        </p:txBody>
      </p:sp>
      <p:sp>
        <p:nvSpPr>
          <p:cNvPr id="4" name="Slide Number Placeholder 3"/>
          <p:cNvSpPr>
            <a:spLocks noGrp="1"/>
          </p:cNvSpPr>
          <p:nvPr>
            <p:ph type="sldNum" sz="quarter" idx="12"/>
          </p:nvPr>
        </p:nvSpPr>
        <p:spPr/>
        <p:txBody>
          <a:bodyPr/>
          <a:lstStyle/>
          <a:p>
            <a:fld id="{A24D36FC-02F0-49EA-9B03-80A7AEE0B917}" type="slidenum">
              <a:rPr lang="en-US" smtClean="0"/>
              <a:t>9</a:t>
            </a:fld>
            <a:endParaRPr lang="en-US" dirty="0"/>
          </a:p>
        </p:txBody>
      </p:sp>
    </p:spTree>
    <p:extLst>
      <p:ext uri="{BB962C8B-B14F-4D97-AF65-F5344CB8AC3E}">
        <p14:creationId xmlns:p14="http://schemas.microsoft.com/office/powerpoint/2010/main" val="33133448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0" i="0" u="none" strike="noStrike" baseline="0" dirty="0" smtClean="0">
                <a:solidFill>
                  <a:schemeClr val="tx1">
                    <a:lumMod val="95000"/>
                    <a:lumOff val="5000"/>
                  </a:schemeClr>
                </a:solidFill>
                <a:latin typeface="FranklinGothic-Demi"/>
              </a:rPr>
              <a:t>How Does the MMD Generate Revenue?</a:t>
            </a:r>
            <a:endParaRPr lang="en-US" dirty="0">
              <a:solidFill>
                <a:schemeClr val="tx1">
                  <a:lumMod val="95000"/>
                  <a:lumOff val="5000"/>
                </a:schemeClr>
              </a:solidFill>
            </a:endParaRPr>
          </a:p>
        </p:txBody>
      </p:sp>
      <p:sp>
        <p:nvSpPr>
          <p:cNvPr id="3" name="Content Placeholder 2"/>
          <p:cNvSpPr>
            <a:spLocks noGrp="1"/>
          </p:cNvSpPr>
          <p:nvPr>
            <p:ph idx="1"/>
          </p:nvPr>
        </p:nvSpPr>
        <p:spPr>
          <a:xfrm>
            <a:off x="457200" y="1600200"/>
            <a:ext cx="8686800" cy="5105400"/>
          </a:xfrm>
        </p:spPr>
        <p:txBody>
          <a:bodyPr>
            <a:normAutofit fontScale="62500" lnSpcReduction="20000"/>
          </a:bodyPr>
          <a:lstStyle/>
          <a:p>
            <a:pPr marL="0" indent="0">
              <a:buNone/>
            </a:pPr>
            <a:r>
              <a:rPr lang="en-US" b="0" i="0" u="none" strike="noStrike" baseline="0" dirty="0" smtClean="0">
                <a:solidFill>
                  <a:schemeClr val="tx1">
                    <a:lumMod val="95000"/>
                    <a:lumOff val="5000"/>
                  </a:schemeClr>
                </a:solidFill>
                <a:latin typeface="FranklinGothic-Book"/>
              </a:rPr>
              <a:t>• May </a:t>
            </a:r>
            <a:r>
              <a:rPr lang="en-US" b="1" i="0" u="none" strike="noStrike" baseline="0" dirty="0" smtClean="0">
                <a:solidFill>
                  <a:schemeClr val="tx1">
                    <a:lumMod val="95000"/>
                    <a:lumOff val="5000"/>
                  </a:schemeClr>
                </a:solidFill>
                <a:latin typeface="FranklinGothic-Demi"/>
              </a:rPr>
              <a:t>issue bonds </a:t>
            </a:r>
            <a:r>
              <a:rPr lang="en-US" b="0" i="0" u="none" strike="noStrike" baseline="0" dirty="0" smtClean="0">
                <a:solidFill>
                  <a:schemeClr val="tx1">
                    <a:lumMod val="95000"/>
                    <a:lumOff val="5000"/>
                  </a:schemeClr>
                </a:solidFill>
                <a:latin typeface="FranklinGothic-Book"/>
              </a:rPr>
              <a:t>allowed by statute and its local governing municipality</a:t>
            </a:r>
          </a:p>
          <a:p>
            <a:pPr marL="0" indent="0">
              <a:buNone/>
            </a:pPr>
            <a:endParaRPr lang="en-US" b="0" i="0" u="none" strike="noStrike" baseline="0" dirty="0" smtClean="0">
              <a:solidFill>
                <a:schemeClr val="tx1">
                  <a:lumMod val="95000"/>
                  <a:lumOff val="5000"/>
                </a:schemeClr>
              </a:solidFill>
              <a:latin typeface="FranklinGothic-Book"/>
            </a:endParaRPr>
          </a:p>
          <a:p>
            <a:pPr marL="0" indent="0">
              <a:buNone/>
            </a:pPr>
            <a:r>
              <a:rPr lang="en-US" b="0" i="0" u="none" strike="noStrike" baseline="0" dirty="0" smtClean="0">
                <a:solidFill>
                  <a:schemeClr val="tx1">
                    <a:lumMod val="95000"/>
                    <a:lumOff val="5000"/>
                  </a:schemeClr>
                </a:solidFill>
                <a:latin typeface="FranklinGothic-Book"/>
              </a:rPr>
              <a:t>• Bond debt is </a:t>
            </a:r>
            <a:r>
              <a:rPr lang="en-US" b="1" i="0" u="none" strike="noStrike" baseline="0" dirty="0" smtClean="0">
                <a:solidFill>
                  <a:schemeClr val="tx1">
                    <a:lumMod val="95000"/>
                    <a:lumOff val="5000"/>
                  </a:schemeClr>
                </a:solidFill>
                <a:latin typeface="FranklinGothic-Demi"/>
              </a:rPr>
              <a:t>not City debt </a:t>
            </a:r>
            <a:r>
              <a:rPr lang="en-US" b="0" i="0" u="none" strike="noStrike" baseline="0" dirty="0" smtClean="0">
                <a:solidFill>
                  <a:schemeClr val="tx1">
                    <a:lumMod val="95000"/>
                    <a:lumOff val="5000"/>
                  </a:schemeClr>
                </a:solidFill>
                <a:latin typeface="FranklinGothic-Book"/>
              </a:rPr>
              <a:t>and </a:t>
            </a:r>
            <a:r>
              <a:rPr lang="en-US" b="1" i="0" u="none" strike="noStrike" baseline="0" dirty="0" smtClean="0">
                <a:solidFill>
                  <a:schemeClr val="tx1">
                    <a:lumMod val="95000"/>
                    <a:lumOff val="5000"/>
                  </a:schemeClr>
                </a:solidFill>
                <a:latin typeface="FranklinGothic-Demi"/>
              </a:rPr>
              <a:t>does not impact City bonding capacity</a:t>
            </a:r>
          </a:p>
          <a:p>
            <a:pPr marL="0" indent="0">
              <a:buNone/>
            </a:pPr>
            <a:endParaRPr lang="en-US" b="1" i="0" u="none" strike="noStrike" baseline="0" dirty="0" smtClean="0">
              <a:solidFill>
                <a:schemeClr val="tx1">
                  <a:lumMod val="95000"/>
                  <a:lumOff val="5000"/>
                </a:schemeClr>
              </a:solidFill>
              <a:latin typeface="FranklinGothic-Demi"/>
            </a:endParaRPr>
          </a:p>
          <a:p>
            <a:pPr marL="0" indent="0">
              <a:buNone/>
            </a:pPr>
            <a:r>
              <a:rPr lang="en-US" b="0" i="0" u="none" strike="noStrike" baseline="0" dirty="0" smtClean="0">
                <a:solidFill>
                  <a:schemeClr val="tx1">
                    <a:lumMod val="95000"/>
                    <a:lumOff val="5000"/>
                  </a:schemeClr>
                </a:solidFill>
                <a:latin typeface="FranklinGothic-Book"/>
              </a:rPr>
              <a:t>• Bond debt </a:t>
            </a:r>
            <a:r>
              <a:rPr lang="en-US" b="1" i="0" u="none" strike="noStrike" baseline="0" dirty="0" smtClean="0">
                <a:solidFill>
                  <a:schemeClr val="tx1">
                    <a:lumMod val="95000"/>
                    <a:lumOff val="5000"/>
                  </a:schemeClr>
                </a:solidFill>
                <a:latin typeface="FranklinGothic-Demi"/>
              </a:rPr>
              <a:t>supported by Real Property Taxes, Assessments </a:t>
            </a:r>
            <a:r>
              <a:rPr lang="en-US" b="0" i="0" u="none" strike="noStrike" baseline="0" dirty="0" smtClean="0">
                <a:solidFill>
                  <a:schemeClr val="tx1">
                    <a:lumMod val="95000"/>
                    <a:lumOff val="5000"/>
                  </a:schemeClr>
                </a:solidFill>
                <a:latin typeface="FranklinGothic-Book"/>
              </a:rPr>
              <a:t>or </a:t>
            </a:r>
            <a:r>
              <a:rPr lang="en-US" b="1" i="0" u="none" strike="noStrike" baseline="0" dirty="0" smtClean="0">
                <a:solidFill>
                  <a:schemeClr val="tx1">
                    <a:lumMod val="95000"/>
                    <a:lumOff val="5000"/>
                  </a:schemeClr>
                </a:solidFill>
                <a:latin typeface="FranklinGothic-Demi"/>
              </a:rPr>
              <a:t>Impact</a:t>
            </a:r>
          </a:p>
          <a:p>
            <a:pPr marL="0" indent="0">
              <a:buNone/>
            </a:pPr>
            <a:r>
              <a:rPr lang="en-US" b="1" i="0" u="none" strike="noStrike" baseline="0" dirty="0" smtClean="0">
                <a:solidFill>
                  <a:schemeClr val="tx1">
                    <a:lumMod val="95000"/>
                    <a:lumOff val="5000"/>
                  </a:schemeClr>
                </a:solidFill>
                <a:latin typeface="FranklinGothic-Demi"/>
              </a:rPr>
              <a:t>  Fees</a:t>
            </a:r>
            <a:r>
              <a:rPr lang="en-US" b="0" i="0" u="none" strike="noStrike" baseline="0" dirty="0" smtClean="0">
                <a:solidFill>
                  <a:schemeClr val="tx1">
                    <a:lumMod val="95000"/>
                    <a:lumOff val="5000"/>
                  </a:schemeClr>
                </a:solidFill>
                <a:latin typeface="FranklinGothic-Demi"/>
              </a:rPr>
              <a:t> </a:t>
            </a:r>
            <a:r>
              <a:rPr lang="en-US" b="0" i="0" u="none" strike="noStrike" baseline="0" dirty="0" smtClean="0">
                <a:solidFill>
                  <a:schemeClr val="tx1">
                    <a:lumMod val="95000"/>
                    <a:lumOff val="5000"/>
                  </a:schemeClr>
                </a:solidFill>
                <a:latin typeface="FranklinGothic-Book"/>
              </a:rPr>
              <a:t>(Assessments must be requested by petition of affected property</a:t>
            </a:r>
          </a:p>
          <a:p>
            <a:pPr marL="0" indent="0">
              <a:buNone/>
            </a:pPr>
            <a:r>
              <a:rPr lang="en-US" b="0" i="0" u="none" strike="noStrike" baseline="0" dirty="0" smtClean="0">
                <a:solidFill>
                  <a:schemeClr val="tx1">
                    <a:lumMod val="95000"/>
                    <a:lumOff val="5000"/>
                  </a:schemeClr>
                </a:solidFill>
                <a:latin typeface="FranklinGothic-Book"/>
              </a:rPr>
              <a:t>  owners.) Real Property taxes must be approved by a majority of eligible</a:t>
            </a:r>
          </a:p>
          <a:p>
            <a:pPr marL="0" indent="0">
              <a:buNone/>
            </a:pPr>
            <a:r>
              <a:rPr lang="en-US" b="0" i="0" u="none" strike="noStrike" baseline="0" dirty="0" smtClean="0">
                <a:solidFill>
                  <a:schemeClr val="tx1">
                    <a:lumMod val="95000"/>
                    <a:lumOff val="5000"/>
                  </a:schemeClr>
                </a:solidFill>
                <a:latin typeface="FranklinGothic-Book"/>
              </a:rPr>
              <a:t>  voters in District</a:t>
            </a:r>
          </a:p>
          <a:p>
            <a:pPr marL="0" indent="0">
              <a:buNone/>
            </a:pPr>
            <a:endParaRPr lang="en-US" b="0" i="0" u="none" strike="noStrike" baseline="0" dirty="0" smtClean="0">
              <a:solidFill>
                <a:schemeClr val="tx1">
                  <a:lumMod val="95000"/>
                  <a:lumOff val="5000"/>
                </a:schemeClr>
              </a:solidFill>
              <a:latin typeface="FranklinGothic-Book"/>
            </a:endParaRPr>
          </a:p>
          <a:p>
            <a:pPr marL="0" indent="0">
              <a:buNone/>
            </a:pPr>
            <a:r>
              <a:rPr lang="en-US" b="0" i="0" u="none" strike="noStrike" baseline="0" dirty="0" smtClean="0">
                <a:solidFill>
                  <a:schemeClr val="tx1">
                    <a:lumMod val="95000"/>
                    <a:lumOff val="5000"/>
                  </a:schemeClr>
                </a:solidFill>
                <a:latin typeface="FranklinGothic-Book"/>
              </a:rPr>
              <a:t>• Under Chapter 375, District may not finance services and improvement</a:t>
            </a:r>
          </a:p>
          <a:p>
            <a:pPr marL="0" indent="0">
              <a:buNone/>
            </a:pPr>
            <a:r>
              <a:rPr lang="en-US" b="0" i="0" u="none" strike="noStrike" baseline="0" dirty="0" smtClean="0">
                <a:solidFill>
                  <a:schemeClr val="tx1">
                    <a:lumMod val="95000"/>
                    <a:lumOff val="5000"/>
                  </a:schemeClr>
                </a:solidFill>
                <a:latin typeface="FranklinGothic-Book"/>
              </a:rPr>
              <a:t>  projects unless petitioner requesting those services and improvement</a:t>
            </a:r>
          </a:p>
          <a:p>
            <a:pPr marL="0" indent="0">
              <a:buNone/>
            </a:pPr>
            <a:r>
              <a:rPr lang="en-US" b="0" i="0" u="none" strike="noStrike" baseline="0" dirty="0" smtClean="0">
                <a:solidFill>
                  <a:schemeClr val="tx1">
                    <a:lumMod val="95000"/>
                    <a:lumOff val="5000"/>
                  </a:schemeClr>
                </a:solidFill>
                <a:latin typeface="FranklinGothic-Book"/>
              </a:rPr>
              <a:t>  projects submitted by either owners of 50 percent or more of assessed</a:t>
            </a:r>
          </a:p>
          <a:p>
            <a:pPr marL="0" indent="0">
              <a:buNone/>
            </a:pPr>
            <a:r>
              <a:rPr lang="en-US" b="0" i="0" u="none" strike="noStrike" baseline="0" dirty="0" smtClean="0">
                <a:solidFill>
                  <a:schemeClr val="tx1">
                    <a:lumMod val="95000"/>
                    <a:lumOff val="5000"/>
                  </a:schemeClr>
                </a:solidFill>
                <a:latin typeface="FranklinGothic-Book"/>
              </a:rPr>
              <a:t>  value in district or owners of 50 percent or more of surface area of</a:t>
            </a:r>
          </a:p>
          <a:p>
            <a:pPr marL="0" indent="0">
              <a:buNone/>
            </a:pPr>
            <a:r>
              <a:rPr lang="en-US" b="0" i="0" u="none" strike="noStrike" baseline="0" dirty="0" smtClean="0">
                <a:solidFill>
                  <a:schemeClr val="tx1">
                    <a:lumMod val="95000"/>
                    <a:lumOff val="5000"/>
                  </a:schemeClr>
                </a:solidFill>
                <a:latin typeface="FranklinGothic-Book"/>
              </a:rPr>
              <a:t>  district, excluding publicly owned lands and lands exempt from</a:t>
            </a:r>
          </a:p>
          <a:p>
            <a:pPr marL="0" indent="0">
              <a:buNone/>
            </a:pPr>
            <a:r>
              <a:rPr lang="en-US" b="0" i="0" u="none" strike="noStrike" baseline="0" dirty="0" smtClean="0">
                <a:solidFill>
                  <a:schemeClr val="tx1">
                    <a:lumMod val="95000"/>
                    <a:lumOff val="5000"/>
                  </a:schemeClr>
                </a:solidFill>
                <a:latin typeface="FranklinGothic-Book"/>
              </a:rPr>
              <a:t>  assessment.</a:t>
            </a:r>
            <a:endParaRPr lang="en-US" dirty="0">
              <a:solidFill>
                <a:schemeClr val="tx1">
                  <a:lumMod val="95000"/>
                  <a:lumOff val="5000"/>
                </a:schemeClr>
              </a:solidFill>
            </a:endParaRPr>
          </a:p>
        </p:txBody>
      </p:sp>
      <p:sp>
        <p:nvSpPr>
          <p:cNvPr id="4" name="Slide Number Placeholder 3"/>
          <p:cNvSpPr>
            <a:spLocks noGrp="1"/>
          </p:cNvSpPr>
          <p:nvPr>
            <p:ph type="sldNum" sz="quarter" idx="12"/>
          </p:nvPr>
        </p:nvSpPr>
        <p:spPr/>
        <p:txBody>
          <a:bodyPr/>
          <a:lstStyle/>
          <a:p>
            <a:fld id="{A24D36FC-02F0-49EA-9B03-80A7AEE0B917}" type="slidenum">
              <a:rPr lang="en-US" smtClean="0"/>
              <a:t>10</a:t>
            </a:fld>
            <a:endParaRPr lang="en-US" dirty="0"/>
          </a:p>
        </p:txBody>
      </p:sp>
    </p:spTree>
    <p:extLst>
      <p:ext uri="{BB962C8B-B14F-4D97-AF65-F5344CB8AC3E}">
        <p14:creationId xmlns:p14="http://schemas.microsoft.com/office/powerpoint/2010/main" val="30806021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i="0" u="none" strike="noStrike" baseline="0" dirty="0" smtClean="0">
                <a:solidFill>
                  <a:schemeClr val="tx1">
                    <a:lumMod val="95000"/>
                    <a:lumOff val="5000"/>
                  </a:schemeClr>
                </a:solidFill>
                <a:latin typeface="FranklinGothic-Demi"/>
              </a:rPr>
              <a:t>Dissolution</a:t>
            </a:r>
            <a:endParaRPr lang="en-US" dirty="0">
              <a:solidFill>
                <a:schemeClr val="tx1">
                  <a:lumMod val="95000"/>
                  <a:lumOff val="5000"/>
                </a:schemeClr>
              </a:solidFill>
            </a:endParaRPr>
          </a:p>
        </p:txBody>
      </p:sp>
      <p:sp>
        <p:nvSpPr>
          <p:cNvPr id="3" name="Content Placeholder 2"/>
          <p:cNvSpPr>
            <a:spLocks noGrp="1"/>
          </p:cNvSpPr>
          <p:nvPr>
            <p:ph idx="1"/>
          </p:nvPr>
        </p:nvSpPr>
        <p:spPr/>
        <p:txBody>
          <a:bodyPr/>
          <a:lstStyle/>
          <a:p>
            <a:pPr marL="0" indent="0">
              <a:buNone/>
            </a:pPr>
            <a:r>
              <a:rPr lang="en-US" b="0" i="0" u="none" strike="noStrike" baseline="0" dirty="0" smtClean="0">
                <a:solidFill>
                  <a:schemeClr val="tx1">
                    <a:lumMod val="95000"/>
                    <a:lumOff val="5000"/>
                  </a:schemeClr>
                </a:solidFill>
                <a:latin typeface="FranklinGothic-Book"/>
              </a:rPr>
              <a:t>• MMD exists until dissolved by:</a:t>
            </a:r>
          </a:p>
          <a:p>
            <a:pPr marL="0" indent="0">
              <a:buNone/>
            </a:pPr>
            <a:r>
              <a:rPr lang="en-US" b="0" i="0" u="none" strike="noStrike" baseline="0" dirty="0" smtClean="0">
                <a:solidFill>
                  <a:schemeClr val="tx1">
                    <a:lumMod val="95000"/>
                    <a:lumOff val="5000"/>
                  </a:schemeClr>
                </a:solidFill>
                <a:latin typeface="FranklinGothic-Book"/>
              </a:rPr>
              <a:t>	– Petition by property owners (75%), or</a:t>
            </a:r>
          </a:p>
          <a:p>
            <a:pPr marL="0" indent="0">
              <a:buNone/>
            </a:pPr>
            <a:r>
              <a:rPr lang="en-US" b="0" i="0" u="none" strike="noStrike" baseline="0" dirty="0" smtClean="0">
                <a:solidFill>
                  <a:schemeClr val="tx1">
                    <a:lumMod val="95000"/>
                    <a:lumOff val="5000"/>
                  </a:schemeClr>
                </a:solidFill>
                <a:latin typeface="FranklinGothic-Book"/>
              </a:rPr>
              <a:t>	– Vote of board</a:t>
            </a:r>
          </a:p>
          <a:p>
            <a:pPr marL="0" indent="0">
              <a:buNone/>
            </a:pPr>
            <a:endParaRPr lang="en-US" b="0" i="0" u="none" strike="noStrike" baseline="0" dirty="0" smtClean="0">
              <a:solidFill>
                <a:schemeClr val="tx1">
                  <a:lumMod val="95000"/>
                  <a:lumOff val="5000"/>
                </a:schemeClr>
              </a:solidFill>
              <a:latin typeface="FranklinGothic-Book"/>
            </a:endParaRPr>
          </a:p>
          <a:p>
            <a:pPr>
              <a:buFont typeface="Arial" pitchFamily="34" charset="0"/>
              <a:buChar char="•"/>
            </a:pPr>
            <a:r>
              <a:rPr lang="en-US" dirty="0" smtClean="0">
                <a:solidFill>
                  <a:schemeClr val="tx1">
                    <a:lumMod val="95000"/>
                    <a:lumOff val="5000"/>
                  </a:schemeClr>
                </a:solidFill>
                <a:latin typeface="FranklinGothic-Book"/>
              </a:rPr>
              <a:t>Additionally the MMD may be dissolved by</a:t>
            </a:r>
            <a:endParaRPr lang="en-US" b="0" i="0" u="none" strike="noStrike" baseline="0" dirty="0" smtClean="0">
              <a:solidFill>
                <a:schemeClr val="tx1">
                  <a:lumMod val="95000"/>
                  <a:lumOff val="5000"/>
                </a:schemeClr>
              </a:solidFill>
              <a:latin typeface="FranklinGothic-Book"/>
            </a:endParaRPr>
          </a:p>
          <a:p>
            <a:pPr marL="0" indent="0">
              <a:buNone/>
            </a:pPr>
            <a:r>
              <a:rPr lang="en-US" b="0" i="0" u="none" strike="noStrike" baseline="0" dirty="0" smtClean="0">
                <a:solidFill>
                  <a:schemeClr val="tx1">
                    <a:lumMod val="95000"/>
                    <a:lumOff val="5000"/>
                  </a:schemeClr>
                </a:solidFill>
                <a:latin typeface="FranklinGothic-Book"/>
              </a:rPr>
              <a:t>	– Resolution of City Council</a:t>
            </a:r>
            <a:endParaRPr lang="en-US" dirty="0">
              <a:solidFill>
                <a:schemeClr val="tx1">
                  <a:lumMod val="95000"/>
                  <a:lumOff val="5000"/>
                </a:schemeClr>
              </a:solidFill>
            </a:endParaRPr>
          </a:p>
        </p:txBody>
      </p:sp>
      <p:sp>
        <p:nvSpPr>
          <p:cNvPr id="4" name="Slide Number Placeholder 3"/>
          <p:cNvSpPr>
            <a:spLocks noGrp="1"/>
          </p:cNvSpPr>
          <p:nvPr>
            <p:ph type="sldNum" sz="quarter" idx="12"/>
          </p:nvPr>
        </p:nvSpPr>
        <p:spPr/>
        <p:txBody>
          <a:bodyPr/>
          <a:lstStyle/>
          <a:p>
            <a:fld id="{A24D36FC-02F0-49EA-9B03-80A7AEE0B917}" type="slidenum">
              <a:rPr lang="en-US" smtClean="0"/>
              <a:t>11</a:t>
            </a:fld>
            <a:endParaRPr lang="en-US" dirty="0"/>
          </a:p>
        </p:txBody>
      </p:sp>
    </p:spTree>
    <p:extLst>
      <p:ext uri="{BB962C8B-B14F-4D97-AF65-F5344CB8AC3E}">
        <p14:creationId xmlns:p14="http://schemas.microsoft.com/office/powerpoint/2010/main" val="3413949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3692502843"/>
              </p:ext>
            </p:extLst>
          </p:nvPr>
        </p:nvGraphicFramePr>
        <p:xfrm>
          <a:off x="381000" y="1828800"/>
          <a:ext cx="8077200" cy="4495799"/>
        </p:xfrm>
        <a:graphic>
          <a:graphicData uri="http://schemas.openxmlformats.org/drawingml/2006/table">
            <a:tbl>
              <a:tblPr>
                <a:tableStyleId>{5C22544A-7EE6-4342-B048-85BDC9FD1C3A}</a:tableStyleId>
              </a:tblPr>
              <a:tblGrid>
                <a:gridCol w="1468582"/>
                <a:gridCol w="1425389"/>
                <a:gridCol w="1533372"/>
                <a:gridCol w="2030098"/>
                <a:gridCol w="1619759"/>
              </a:tblGrid>
              <a:tr h="413967">
                <a:tc>
                  <a:txBody>
                    <a:bodyPr/>
                    <a:lstStyle/>
                    <a:p>
                      <a:pPr algn="l" fontAlgn="b"/>
                      <a:r>
                        <a:rPr lang="en-US" sz="1100" u="none" strike="noStrike" dirty="0">
                          <a:effectLst/>
                        </a:rPr>
                        <a:t>Use</a:t>
                      </a:r>
                      <a:endParaRPr lang="en-US" sz="1100" b="1" i="0" u="none" strike="noStrike" dirty="0">
                        <a:solidFill>
                          <a:srgbClr val="000000"/>
                        </a:solidFill>
                        <a:effectLst/>
                        <a:latin typeface="Calibri"/>
                      </a:endParaRPr>
                    </a:p>
                  </a:txBody>
                  <a:tcPr marL="9525" marR="9525" marT="9525" marB="0" anchor="b"/>
                </a:tc>
                <a:tc>
                  <a:txBody>
                    <a:bodyPr/>
                    <a:lstStyle/>
                    <a:p>
                      <a:pPr algn="l" fontAlgn="b"/>
                      <a:r>
                        <a:rPr lang="en-US" sz="1100" u="none" strike="noStrike">
                          <a:effectLst/>
                        </a:rPr>
                        <a:t>Land</a:t>
                      </a:r>
                      <a:endParaRPr lang="en-US" sz="1100" b="1"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Improvement</a:t>
                      </a:r>
                      <a:endParaRPr lang="en-US" sz="1100" b="1"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Total</a:t>
                      </a:r>
                      <a:endParaRPr lang="en-US" sz="1100" b="1" i="0" u="none" strike="noStrike">
                        <a:solidFill>
                          <a:srgbClr val="000000"/>
                        </a:solidFill>
                        <a:effectLst/>
                        <a:latin typeface="Calibri"/>
                      </a:endParaRPr>
                    </a:p>
                  </a:txBody>
                  <a:tcPr marL="9525" marR="9525" marT="9525" marB="0" anchor="b"/>
                </a:tc>
                <a:tc>
                  <a:txBody>
                    <a:bodyPr/>
                    <a:lstStyle/>
                    <a:p>
                      <a:pPr algn="l" fontAlgn="b"/>
                      <a:r>
                        <a:rPr lang="en-US" sz="1100" u="none" strike="noStrike">
                          <a:effectLst/>
                        </a:rPr>
                        <a:t>Taxable</a:t>
                      </a:r>
                      <a:endParaRPr lang="en-US" sz="1100" b="1" i="0" u="none" strike="noStrike">
                        <a:solidFill>
                          <a:srgbClr val="000000"/>
                        </a:solidFill>
                        <a:effectLst/>
                        <a:latin typeface="Calibri"/>
                      </a:endParaRPr>
                    </a:p>
                  </a:txBody>
                  <a:tcPr marL="9525" marR="9525" marT="9525" marB="0" anchor="b"/>
                </a:tc>
              </a:tr>
              <a:tr h="713601">
                <a:tc>
                  <a:txBody>
                    <a:bodyPr/>
                    <a:lstStyle/>
                    <a:p>
                      <a:pPr algn="l" fontAlgn="b"/>
                      <a:r>
                        <a:rPr lang="en-US" sz="1100" u="none" strike="noStrike">
                          <a:effectLst/>
                        </a:rPr>
                        <a:t>Single Family</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 $  13,976,565 </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 $    64,048,154 </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 $              78,024,719 </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 $      61,395,359 </a:t>
                      </a:r>
                      <a:endParaRPr lang="en-US" sz="1100" b="0" i="0" u="none" strike="noStrike">
                        <a:solidFill>
                          <a:srgbClr val="000000"/>
                        </a:solidFill>
                        <a:effectLst/>
                        <a:latin typeface="Calibri"/>
                      </a:endParaRPr>
                    </a:p>
                  </a:txBody>
                  <a:tcPr marL="9525" marR="9525" marT="9525" marB="0" anchor="b"/>
                </a:tc>
              </a:tr>
              <a:tr h="394255">
                <a:tc>
                  <a:txBody>
                    <a:bodyPr/>
                    <a:lstStyle/>
                    <a:p>
                      <a:pPr algn="l" fontAlgn="b"/>
                      <a:r>
                        <a:rPr lang="en-US" sz="1100" u="none" strike="noStrike">
                          <a:effectLst/>
                        </a:rPr>
                        <a:t>Multi Family</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2,059,859 </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9,523,908 </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11,583,767 </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11,141,349 </a:t>
                      </a:r>
                      <a:endParaRPr lang="en-US" sz="1100" b="0" i="0" u="none" strike="noStrike">
                        <a:solidFill>
                          <a:srgbClr val="000000"/>
                        </a:solidFill>
                        <a:effectLst/>
                        <a:latin typeface="Calibri"/>
                      </a:endParaRPr>
                    </a:p>
                  </a:txBody>
                  <a:tcPr marL="9525" marR="9525" marT="9525" marB="0" anchor="b"/>
                </a:tc>
              </a:tr>
              <a:tr h="394255">
                <a:tc>
                  <a:txBody>
                    <a:bodyPr/>
                    <a:lstStyle/>
                    <a:p>
                      <a:pPr algn="l" fontAlgn="b"/>
                      <a:r>
                        <a:rPr lang="en-US" sz="1100" u="none" strike="noStrike">
                          <a:effectLst/>
                        </a:rPr>
                        <a:t>Office</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1,132,054 </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4,727,586 </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dirty="0">
                          <a:effectLst/>
                        </a:rPr>
                        <a:t>5,859,640 </a:t>
                      </a:r>
                      <a:endParaRPr lang="en-US" sz="1100" b="0" i="0" u="none" strike="noStrike" dirty="0">
                        <a:solidFill>
                          <a:srgbClr val="000000"/>
                        </a:solidFill>
                        <a:effectLst/>
                        <a:latin typeface="Calibri"/>
                      </a:endParaRPr>
                    </a:p>
                  </a:txBody>
                  <a:tcPr marL="9525" marR="9525" marT="9525" marB="0" anchor="b"/>
                </a:tc>
                <a:tc>
                  <a:txBody>
                    <a:bodyPr/>
                    <a:lstStyle/>
                    <a:p>
                      <a:pPr algn="r" fontAlgn="b"/>
                      <a:r>
                        <a:rPr lang="en-US" sz="1100" u="none" strike="noStrike">
                          <a:effectLst/>
                        </a:rPr>
                        <a:t>4,955,184 </a:t>
                      </a:r>
                      <a:endParaRPr lang="en-US" sz="1100" b="0" i="0" u="none" strike="noStrike">
                        <a:solidFill>
                          <a:srgbClr val="000000"/>
                        </a:solidFill>
                        <a:effectLst/>
                        <a:latin typeface="Calibri"/>
                      </a:endParaRPr>
                    </a:p>
                  </a:txBody>
                  <a:tcPr marL="9525" marR="9525" marT="9525" marB="0" anchor="b"/>
                </a:tc>
              </a:tr>
              <a:tr h="394255">
                <a:tc>
                  <a:txBody>
                    <a:bodyPr/>
                    <a:lstStyle/>
                    <a:p>
                      <a:pPr algn="l" fontAlgn="b"/>
                      <a:r>
                        <a:rPr lang="en-US" sz="1100" u="none" strike="noStrike">
                          <a:effectLst/>
                        </a:rPr>
                        <a:t>Commercial</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2,622,381 </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6,089,685 </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8,712,066 </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dirty="0">
                          <a:effectLst/>
                        </a:rPr>
                        <a:t>8,712,066 </a:t>
                      </a:r>
                      <a:endParaRPr lang="en-US" sz="1100" b="0" i="0" u="none" strike="noStrike" dirty="0">
                        <a:solidFill>
                          <a:srgbClr val="000000"/>
                        </a:solidFill>
                        <a:effectLst/>
                        <a:latin typeface="Calibri"/>
                      </a:endParaRPr>
                    </a:p>
                  </a:txBody>
                  <a:tcPr marL="9525" marR="9525" marT="9525" marB="0" anchor="b"/>
                </a:tc>
              </a:tr>
              <a:tr h="2185466">
                <a:tc>
                  <a:txBody>
                    <a:bodyPr/>
                    <a:lstStyle/>
                    <a:p>
                      <a:pPr algn="l" fontAlgn="b"/>
                      <a:r>
                        <a:rPr lang="en-US" sz="1100" u="none" strike="noStrike">
                          <a:effectLst/>
                        </a:rPr>
                        <a:t>Total</a:t>
                      </a:r>
                      <a:endParaRPr lang="en-US" sz="1100" b="1"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 $  19,790,859 </a:t>
                      </a:r>
                      <a:endParaRPr lang="en-US" sz="1100" b="1" i="0" u="none" strike="noStrike">
                        <a:solidFill>
                          <a:srgbClr val="000000"/>
                        </a:solidFill>
                        <a:effectLst/>
                        <a:latin typeface="Calibri"/>
                      </a:endParaRPr>
                    </a:p>
                  </a:txBody>
                  <a:tcPr marL="9525" marR="9525" marT="9525" marB="0" anchor="b"/>
                </a:tc>
                <a:tc>
                  <a:txBody>
                    <a:bodyPr/>
                    <a:lstStyle/>
                    <a:p>
                      <a:pPr algn="r" fontAlgn="b"/>
                      <a:r>
                        <a:rPr lang="en-US" sz="1100" u="none" strike="noStrike" dirty="0">
                          <a:effectLst/>
                        </a:rPr>
                        <a:t> $    84,389,333 </a:t>
                      </a:r>
                      <a:endParaRPr lang="en-US" sz="1100" b="1" i="0" u="none" strike="noStrike" dirty="0">
                        <a:solidFill>
                          <a:srgbClr val="000000"/>
                        </a:solidFill>
                        <a:effectLst/>
                        <a:latin typeface="Calibri"/>
                      </a:endParaRPr>
                    </a:p>
                  </a:txBody>
                  <a:tcPr marL="9525" marR="9525" marT="9525" marB="0" anchor="b"/>
                </a:tc>
                <a:tc>
                  <a:txBody>
                    <a:bodyPr/>
                    <a:lstStyle/>
                    <a:p>
                      <a:pPr algn="r" fontAlgn="b"/>
                      <a:r>
                        <a:rPr lang="en-US" sz="1100" u="none" strike="noStrike" dirty="0">
                          <a:effectLst/>
                        </a:rPr>
                        <a:t> $            104,180,192 </a:t>
                      </a:r>
                      <a:endParaRPr lang="en-US" sz="1100" b="1" i="0" u="none" strike="noStrike" dirty="0">
                        <a:solidFill>
                          <a:srgbClr val="000000"/>
                        </a:solidFill>
                        <a:effectLst/>
                        <a:latin typeface="Calibri"/>
                      </a:endParaRPr>
                    </a:p>
                  </a:txBody>
                  <a:tcPr marL="9525" marR="9525" marT="9525" marB="0" anchor="b"/>
                </a:tc>
                <a:tc>
                  <a:txBody>
                    <a:bodyPr/>
                    <a:lstStyle/>
                    <a:p>
                      <a:pPr algn="r" fontAlgn="b"/>
                      <a:r>
                        <a:rPr lang="en-US" sz="1100" u="none" strike="noStrike" dirty="0">
                          <a:effectLst/>
                        </a:rPr>
                        <a:t> $      86,203,958 </a:t>
                      </a:r>
                      <a:endParaRPr lang="en-US" sz="1100" b="1" i="0" u="none" strike="noStrike" dirty="0">
                        <a:solidFill>
                          <a:srgbClr val="000000"/>
                        </a:solidFill>
                        <a:effectLst/>
                        <a:latin typeface="Calibri"/>
                      </a:endParaRPr>
                    </a:p>
                  </a:txBody>
                  <a:tcPr marL="9525" marR="9525" marT="9525" marB="0" anchor="b"/>
                </a:tc>
              </a:tr>
            </a:tbl>
          </a:graphicData>
        </a:graphic>
      </p:graphicFrame>
      <p:sp>
        <p:nvSpPr>
          <p:cNvPr id="2" name="Slide Number Placeholder 1"/>
          <p:cNvSpPr>
            <a:spLocks noGrp="1"/>
          </p:cNvSpPr>
          <p:nvPr>
            <p:ph type="sldNum" sz="quarter" idx="12"/>
          </p:nvPr>
        </p:nvSpPr>
        <p:spPr/>
        <p:txBody>
          <a:bodyPr/>
          <a:lstStyle/>
          <a:p>
            <a:fld id="{A24D36FC-02F0-49EA-9B03-80A7AEE0B917}" type="slidenum">
              <a:rPr lang="en-US" smtClean="0"/>
              <a:t>12</a:t>
            </a:fld>
            <a:endParaRPr lang="en-US" dirty="0"/>
          </a:p>
        </p:txBody>
      </p:sp>
    </p:spTree>
    <p:extLst>
      <p:ext uri="{BB962C8B-B14F-4D97-AF65-F5344CB8AC3E}">
        <p14:creationId xmlns:p14="http://schemas.microsoft.com/office/powerpoint/2010/main" val="11887923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Cost to Property Owners</a:t>
            </a:r>
          </a:p>
        </p:txBody>
      </p:sp>
      <p:sp>
        <p:nvSpPr>
          <p:cNvPr id="3" name="Content Placeholder 2"/>
          <p:cNvSpPr>
            <a:spLocks noGrp="1"/>
          </p:cNvSpPr>
          <p:nvPr>
            <p:ph idx="1"/>
          </p:nvPr>
        </p:nvSpPr>
        <p:spPr/>
        <p:txBody>
          <a:bodyPr>
            <a:normAutofit fontScale="85000" lnSpcReduction="20000"/>
          </a:bodyPr>
          <a:lstStyle/>
          <a:p>
            <a:r>
              <a:rPr lang="en-US" dirty="0" smtClean="0"/>
              <a:t>865 residential parcels </a:t>
            </a:r>
            <a:r>
              <a:rPr lang="en-US" dirty="0"/>
              <a:t>of property </a:t>
            </a:r>
            <a:r>
              <a:rPr lang="en-US" dirty="0" smtClean="0"/>
              <a:t>are in the boundaries of the potential Municipal Management District for a total appraised value of $89,608,486</a:t>
            </a:r>
            <a:endParaRPr lang="en-US" dirty="0"/>
          </a:p>
          <a:p>
            <a:r>
              <a:rPr lang="en-US" dirty="0"/>
              <a:t>Based on total appraised value in </a:t>
            </a:r>
            <a:r>
              <a:rPr lang="en-US" dirty="0" smtClean="0"/>
              <a:t>2012, </a:t>
            </a:r>
            <a:r>
              <a:rPr lang="en-US" dirty="0"/>
              <a:t>the average </a:t>
            </a:r>
            <a:r>
              <a:rPr lang="en-US" dirty="0" smtClean="0"/>
              <a:t>value </a:t>
            </a:r>
            <a:r>
              <a:rPr lang="en-US" dirty="0"/>
              <a:t>per </a:t>
            </a:r>
            <a:r>
              <a:rPr lang="en-US" dirty="0" smtClean="0"/>
              <a:t>residential parcel </a:t>
            </a:r>
            <a:r>
              <a:rPr lang="en-US" dirty="0"/>
              <a:t>is </a:t>
            </a:r>
            <a:r>
              <a:rPr lang="en-US" dirty="0" smtClean="0"/>
              <a:t>$103,593</a:t>
            </a:r>
            <a:endParaRPr lang="en-US" dirty="0"/>
          </a:p>
          <a:p>
            <a:r>
              <a:rPr lang="en-US" dirty="0" smtClean="0"/>
              <a:t>40 Commercial parcels of property are within the boundaries of the potential Municipal; Management District for a total appraised value of $14,571,706</a:t>
            </a:r>
          </a:p>
          <a:p>
            <a:r>
              <a:rPr lang="en-US" dirty="0" smtClean="0"/>
              <a:t>Based on the total appraised value in 2012, the average value of commercial parcels is $2,604,048</a:t>
            </a:r>
            <a:endParaRPr lang="en-US" dirty="0"/>
          </a:p>
        </p:txBody>
      </p:sp>
      <p:sp>
        <p:nvSpPr>
          <p:cNvPr id="4" name="Slide Number Placeholder 3"/>
          <p:cNvSpPr>
            <a:spLocks noGrp="1"/>
          </p:cNvSpPr>
          <p:nvPr>
            <p:ph type="sldNum" sz="quarter" idx="12"/>
          </p:nvPr>
        </p:nvSpPr>
        <p:spPr/>
        <p:txBody>
          <a:bodyPr/>
          <a:lstStyle/>
          <a:p>
            <a:fld id="{A24D36FC-02F0-49EA-9B03-80A7AEE0B917}" type="slidenum">
              <a:rPr lang="en-US" smtClean="0"/>
              <a:t>13</a:t>
            </a:fld>
            <a:endParaRPr lang="en-US" dirty="0"/>
          </a:p>
        </p:txBody>
      </p:sp>
    </p:spTree>
    <p:extLst>
      <p:ext uri="{BB962C8B-B14F-4D97-AF65-F5344CB8AC3E}">
        <p14:creationId xmlns:p14="http://schemas.microsoft.com/office/powerpoint/2010/main" val="15095652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a:t>On the average  </a:t>
            </a:r>
            <a:r>
              <a:rPr lang="en-US" dirty="0" smtClean="0"/>
              <a:t>residential parcel</a:t>
            </a:r>
            <a:r>
              <a:rPr lang="en-US" dirty="0"/>
              <a:t>, every $.01 of tax assessed would create a tax liability to the owner of </a:t>
            </a:r>
            <a:r>
              <a:rPr lang="en-US" dirty="0" smtClean="0"/>
              <a:t>$10.53</a:t>
            </a:r>
          </a:p>
          <a:p>
            <a:r>
              <a:rPr lang="en-US" dirty="0" smtClean="0"/>
              <a:t>On the average commercial property, every $.01 of tax assessed would create a liability to the owner of  $260.05</a:t>
            </a:r>
            <a:endParaRPr lang="en-US" dirty="0"/>
          </a:p>
          <a:p>
            <a:r>
              <a:rPr lang="en-US" dirty="0"/>
              <a:t>Each $.</a:t>
            </a:r>
            <a:r>
              <a:rPr lang="en-US" dirty="0" smtClean="0"/>
              <a:t>07 </a:t>
            </a:r>
            <a:r>
              <a:rPr lang="en-US" dirty="0"/>
              <a:t>of tax assessed on the entire residential district would pay for approximately $1.0 million in capital project cost</a:t>
            </a:r>
          </a:p>
        </p:txBody>
      </p:sp>
      <p:sp>
        <p:nvSpPr>
          <p:cNvPr id="4" name="Slide Number Placeholder 3"/>
          <p:cNvSpPr>
            <a:spLocks noGrp="1"/>
          </p:cNvSpPr>
          <p:nvPr>
            <p:ph type="sldNum" sz="quarter" idx="12"/>
          </p:nvPr>
        </p:nvSpPr>
        <p:spPr/>
        <p:txBody>
          <a:bodyPr/>
          <a:lstStyle/>
          <a:p>
            <a:fld id="{A24D36FC-02F0-49EA-9B03-80A7AEE0B917}" type="slidenum">
              <a:rPr lang="en-US" smtClean="0"/>
              <a:t>14</a:t>
            </a:fld>
            <a:endParaRPr lang="en-US" dirty="0"/>
          </a:p>
        </p:txBody>
      </p:sp>
    </p:spTree>
    <p:extLst>
      <p:ext uri="{BB962C8B-B14F-4D97-AF65-F5344CB8AC3E}">
        <p14:creationId xmlns:p14="http://schemas.microsoft.com/office/powerpoint/2010/main" val="39605540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Full Reconstruction</a:t>
            </a:r>
          </a:p>
          <a:p>
            <a:pPr lvl="1"/>
            <a:r>
              <a:rPr lang="en-US" dirty="0" smtClean="0"/>
              <a:t>Roadway Reconstruction		$9,000,000</a:t>
            </a:r>
          </a:p>
          <a:p>
            <a:pPr lvl="1"/>
            <a:r>
              <a:rPr lang="en-US" dirty="0" smtClean="0"/>
              <a:t>Storm Water Costs			$4,600,000</a:t>
            </a:r>
          </a:p>
          <a:p>
            <a:pPr lvl="1"/>
            <a:r>
              <a:rPr lang="en-US" dirty="0" smtClean="0"/>
              <a:t>Water Costs				$1,150,000</a:t>
            </a:r>
          </a:p>
          <a:p>
            <a:pPr lvl="1"/>
            <a:r>
              <a:rPr lang="en-US" dirty="0" smtClean="0"/>
              <a:t>Wastewater Costs			$    900,000</a:t>
            </a:r>
          </a:p>
          <a:p>
            <a:pPr lvl="2"/>
            <a:r>
              <a:rPr lang="en-US" dirty="0" smtClean="0"/>
              <a:t>Total 					$15,740,000</a:t>
            </a:r>
          </a:p>
          <a:p>
            <a:pPr lvl="3"/>
            <a:r>
              <a:rPr lang="en-US" dirty="0" smtClean="0"/>
              <a:t>$1.1018 </a:t>
            </a:r>
            <a:r>
              <a:rPr lang="en-US" dirty="0"/>
              <a:t>tax rate required = </a:t>
            </a:r>
            <a:r>
              <a:rPr lang="en-US" dirty="0" smtClean="0"/>
              <a:t>$1,141per year (residential)</a:t>
            </a:r>
          </a:p>
          <a:p>
            <a:pPr lvl="3"/>
            <a:r>
              <a:rPr lang="en-US" dirty="0" smtClean="0"/>
              <a:t>$1.1018 </a:t>
            </a:r>
            <a:r>
              <a:rPr lang="en-US" dirty="0"/>
              <a:t>tax rate required = $</a:t>
            </a:r>
            <a:r>
              <a:rPr lang="en-US" dirty="0" smtClean="0"/>
              <a:t>28,691.40 </a:t>
            </a:r>
            <a:r>
              <a:rPr lang="en-US" dirty="0"/>
              <a:t>per year (commercial)</a:t>
            </a:r>
          </a:p>
          <a:p>
            <a:pPr lvl="3"/>
            <a:endParaRPr lang="en-US" dirty="0"/>
          </a:p>
          <a:p>
            <a:pPr lvl="3"/>
            <a:endParaRPr lang="en-US" dirty="0" smtClean="0"/>
          </a:p>
          <a:p>
            <a:pPr lvl="3"/>
            <a:endParaRPr lang="en-US" dirty="0"/>
          </a:p>
        </p:txBody>
      </p:sp>
      <p:sp>
        <p:nvSpPr>
          <p:cNvPr id="4" name="Slide Number Placeholder 3"/>
          <p:cNvSpPr>
            <a:spLocks noGrp="1"/>
          </p:cNvSpPr>
          <p:nvPr>
            <p:ph type="sldNum" sz="quarter" idx="12"/>
          </p:nvPr>
        </p:nvSpPr>
        <p:spPr/>
        <p:txBody>
          <a:bodyPr/>
          <a:lstStyle/>
          <a:p>
            <a:fld id="{A24D36FC-02F0-49EA-9B03-80A7AEE0B917}" type="slidenum">
              <a:rPr lang="en-US" smtClean="0"/>
              <a:t>15</a:t>
            </a:fld>
            <a:endParaRPr lang="en-US" dirty="0"/>
          </a:p>
        </p:txBody>
      </p:sp>
    </p:spTree>
    <p:extLst>
      <p:ext uri="{BB962C8B-B14F-4D97-AF65-F5344CB8AC3E}">
        <p14:creationId xmlns:p14="http://schemas.microsoft.com/office/powerpoint/2010/main" val="8648060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Partial Reconstruction</a:t>
            </a:r>
          </a:p>
          <a:p>
            <a:pPr lvl="1"/>
            <a:r>
              <a:rPr lang="en-US" dirty="0" smtClean="0"/>
              <a:t>Roadway Reconstruction		$6,300,000</a:t>
            </a:r>
          </a:p>
          <a:p>
            <a:pPr lvl="1"/>
            <a:r>
              <a:rPr lang="en-US" dirty="0" smtClean="0"/>
              <a:t>Storm Water Costs			$4,600,000</a:t>
            </a:r>
          </a:p>
          <a:p>
            <a:pPr lvl="1"/>
            <a:r>
              <a:rPr lang="en-US" dirty="0" smtClean="0"/>
              <a:t>Water Costs				$1,150,000</a:t>
            </a:r>
          </a:p>
          <a:p>
            <a:pPr lvl="1"/>
            <a:r>
              <a:rPr lang="en-US" dirty="0" smtClean="0"/>
              <a:t>Wastewater Costs			$990,000</a:t>
            </a:r>
          </a:p>
          <a:p>
            <a:pPr lvl="2"/>
            <a:r>
              <a:rPr lang="en-US" dirty="0" smtClean="0"/>
              <a:t>Total					$13,040,000</a:t>
            </a:r>
          </a:p>
          <a:p>
            <a:pPr lvl="3"/>
            <a:r>
              <a:rPr lang="en-US" dirty="0" smtClean="0"/>
              <a:t>Mill off asphalt and partial repair of roadway base</a:t>
            </a:r>
          </a:p>
          <a:p>
            <a:pPr lvl="3"/>
            <a:r>
              <a:rPr lang="en-US" dirty="0" smtClean="0"/>
              <a:t>$.9128 tax rate required = $945.59 per year (residential)</a:t>
            </a:r>
          </a:p>
          <a:p>
            <a:pPr lvl="3"/>
            <a:r>
              <a:rPr lang="en-US" dirty="0"/>
              <a:t>$.9128 tax rate required = </a:t>
            </a:r>
            <a:r>
              <a:rPr lang="en-US" dirty="0" smtClean="0"/>
              <a:t>$23,769.75 </a:t>
            </a:r>
            <a:r>
              <a:rPr lang="en-US" dirty="0"/>
              <a:t>per </a:t>
            </a:r>
            <a:r>
              <a:rPr lang="en-US" dirty="0" smtClean="0"/>
              <a:t>year (commercial)</a:t>
            </a:r>
          </a:p>
          <a:p>
            <a:pPr lvl="3"/>
            <a:endParaRPr lang="en-US" dirty="0" smtClean="0"/>
          </a:p>
        </p:txBody>
      </p:sp>
      <p:sp>
        <p:nvSpPr>
          <p:cNvPr id="4" name="Slide Number Placeholder 3"/>
          <p:cNvSpPr>
            <a:spLocks noGrp="1"/>
          </p:cNvSpPr>
          <p:nvPr>
            <p:ph type="sldNum" sz="quarter" idx="12"/>
          </p:nvPr>
        </p:nvSpPr>
        <p:spPr/>
        <p:txBody>
          <a:bodyPr/>
          <a:lstStyle/>
          <a:p>
            <a:fld id="{A24D36FC-02F0-49EA-9B03-80A7AEE0B917}" type="slidenum">
              <a:rPr lang="en-US" smtClean="0"/>
              <a:t>16</a:t>
            </a:fld>
            <a:endParaRPr lang="en-US" dirty="0"/>
          </a:p>
        </p:txBody>
      </p:sp>
    </p:spTree>
    <p:extLst>
      <p:ext uri="{BB962C8B-B14F-4D97-AF65-F5344CB8AC3E}">
        <p14:creationId xmlns:p14="http://schemas.microsoft.com/office/powerpoint/2010/main" val="15529663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Role of the City of Corpus Christi</a:t>
            </a:r>
            <a:endParaRPr lang="en-US" dirty="0"/>
          </a:p>
        </p:txBody>
      </p:sp>
      <p:sp>
        <p:nvSpPr>
          <p:cNvPr id="3" name="Content Placeholder 2"/>
          <p:cNvSpPr>
            <a:spLocks noGrp="1"/>
          </p:cNvSpPr>
          <p:nvPr>
            <p:ph idx="1"/>
          </p:nvPr>
        </p:nvSpPr>
        <p:spPr/>
        <p:txBody>
          <a:bodyPr/>
          <a:lstStyle/>
          <a:p>
            <a:r>
              <a:rPr lang="en-US" dirty="0" smtClean="0"/>
              <a:t>Proposed role of the City of Corpus Christi is:</a:t>
            </a:r>
          </a:p>
          <a:p>
            <a:pPr lvl="1"/>
            <a:r>
              <a:rPr lang="en-US" dirty="0" smtClean="0"/>
              <a:t>Facilitator</a:t>
            </a:r>
          </a:p>
          <a:p>
            <a:pPr lvl="1"/>
            <a:r>
              <a:rPr lang="en-US" dirty="0" smtClean="0"/>
              <a:t>Technical Advisor</a:t>
            </a:r>
          </a:p>
          <a:p>
            <a:pPr lvl="1"/>
            <a:r>
              <a:rPr lang="en-US" dirty="0" smtClean="0"/>
              <a:t>Evaluator</a:t>
            </a:r>
          </a:p>
          <a:p>
            <a:pPr marL="457200" lvl="1" indent="0">
              <a:buNone/>
            </a:pPr>
            <a:endParaRPr lang="en-US" dirty="0" smtClean="0"/>
          </a:p>
          <a:p>
            <a:pPr lvl="1"/>
            <a:endParaRPr lang="en-US" dirty="0"/>
          </a:p>
        </p:txBody>
      </p:sp>
      <p:sp>
        <p:nvSpPr>
          <p:cNvPr id="4" name="Slide Number Placeholder 3"/>
          <p:cNvSpPr>
            <a:spLocks noGrp="1"/>
          </p:cNvSpPr>
          <p:nvPr>
            <p:ph type="sldNum" sz="quarter" idx="12"/>
          </p:nvPr>
        </p:nvSpPr>
        <p:spPr/>
        <p:txBody>
          <a:bodyPr/>
          <a:lstStyle/>
          <a:p>
            <a:fld id="{A24D36FC-02F0-49EA-9B03-80A7AEE0B917}" type="slidenum">
              <a:rPr lang="en-US" smtClean="0"/>
              <a:t>17</a:t>
            </a:fld>
            <a:endParaRPr lang="en-US" dirty="0"/>
          </a:p>
        </p:txBody>
      </p:sp>
    </p:spTree>
    <p:extLst>
      <p:ext uri="{BB962C8B-B14F-4D97-AF65-F5344CB8AC3E}">
        <p14:creationId xmlns:p14="http://schemas.microsoft.com/office/powerpoint/2010/main" val="21617321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factors</a:t>
            </a:r>
            <a:endParaRPr lang="en-US" dirty="0"/>
          </a:p>
        </p:txBody>
      </p:sp>
      <p:sp>
        <p:nvSpPr>
          <p:cNvPr id="3" name="Content Placeholder 2"/>
          <p:cNvSpPr>
            <a:spLocks noGrp="1"/>
          </p:cNvSpPr>
          <p:nvPr>
            <p:ph idx="1"/>
          </p:nvPr>
        </p:nvSpPr>
        <p:spPr/>
        <p:txBody>
          <a:bodyPr>
            <a:normAutofit fontScale="47500" lnSpcReduction="20000"/>
          </a:bodyPr>
          <a:lstStyle/>
          <a:p>
            <a:r>
              <a:rPr lang="en-US" sz="3600" dirty="0" smtClean="0"/>
              <a:t>Tax Increment Refinancing Zone</a:t>
            </a:r>
          </a:p>
          <a:p>
            <a:pPr marL="0" indent="0">
              <a:buNone/>
            </a:pPr>
            <a:r>
              <a:rPr lang="en-US" sz="3600" b="1" dirty="0" smtClean="0"/>
              <a:t>	Tax </a:t>
            </a:r>
            <a:r>
              <a:rPr lang="en-US" sz="3600" b="1" dirty="0"/>
              <a:t>Increment Financing</a:t>
            </a:r>
            <a:r>
              <a:rPr lang="en-US" sz="3600" dirty="0"/>
              <a:t>, or </a:t>
            </a:r>
            <a:r>
              <a:rPr lang="en-US" sz="3600" b="1" dirty="0"/>
              <a:t>TIF</a:t>
            </a:r>
            <a:r>
              <a:rPr lang="en-US" sz="3600" dirty="0"/>
              <a:t>, is a public financing method that </a:t>
            </a:r>
            <a:r>
              <a:rPr lang="en-US" sz="3600" dirty="0" smtClean="0"/>
              <a:t>is 	used for subsidizing </a:t>
            </a:r>
            <a:r>
              <a:rPr lang="en-US" sz="3600" dirty="0" smtClean="0">
                <a:hlinkClick r:id="rId2" action="ppaction://hlinkfile" tooltip="Redevelopment"/>
              </a:rPr>
              <a:t>redevelopment</a:t>
            </a:r>
            <a:r>
              <a:rPr lang="en-US" sz="3600" dirty="0"/>
              <a:t>, infrastructure, and other </a:t>
            </a:r>
            <a:r>
              <a:rPr lang="en-US" sz="3600" dirty="0" smtClean="0"/>
              <a:t>	community-improvement </a:t>
            </a:r>
            <a:r>
              <a:rPr lang="en-US" sz="3600" dirty="0"/>
              <a:t>projects in many </a:t>
            </a:r>
            <a:r>
              <a:rPr lang="en-US" sz="3600" dirty="0" smtClean="0"/>
              <a:t>countries</a:t>
            </a:r>
            <a:r>
              <a:rPr lang="en-US" sz="3600" dirty="0"/>
              <a:t>, including </a:t>
            </a:r>
            <a:r>
              <a:rPr lang="en-US" sz="3600" dirty="0" smtClean="0"/>
              <a:t>	the 	</a:t>
            </a:r>
            <a:r>
              <a:rPr lang="en-US" sz="3600" dirty="0" smtClean="0">
                <a:hlinkClick r:id="rId3" action="ppaction://hlinkfile" tooltip="United States"/>
              </a:rPr>
              <a:t>United </a:t>
            </a:r>
            <a:r>
              <a:rPr lang="en-US" sz="3600" dirty="0">
                <a:hlinkClick r:id="rId3" action="ppaction://hlinkfile" tooltip="United States"/>
              </a:rPr>
              <a:t>States</a:t>
            </a:r>
            <a:r>
              <a:rPr lang="en-US" sz="3600" dirty="0"/>
              <a:t>. </a:t>
            </a:r>
            <a:r>
              <a:rPr lang="en-US" sz="3600" dirty="0" smtClean="0"/>
              <a:t> Similar or </a:t>
            </a:r>
            <a:r>
              <a:rPr lang="en-US" sz="3600" dirty="0"/>
              <a:t>related </a:t>
            </a:r>
            <a:r>
              <a:rPr lang="en-US" sz="3600" dirty="0">
                <a:hlinkClick r:id="rId4" action="ppaction://hlinkfile" tooltip="Value capture"/>
              </a:rPr>
              <a:t>value capture</a:t>
            </a:r>
            <a:r>
              <a:rPr lang="en-US" sz="3600" dirty="0"/>
              <a:t> strategies are used </a:t>
            </a:r>
            <a:r>
              <a:rPr lang="en-US" sz="3600" dirty="0" smtClean="0"/>
              <a:t>	around </a:t>
            </a:r>
            <a:r>
              <a:rPr lang="en-US" sz="3600" dirty="0"/>
              <a:t>the world.</a:t>
            </a:r>
          </a:p>
          <a:p>
            <a:endParaRPr lang="en-US" sz="3600" dirty="0" smtClean="0"/>
          </a:p>
          <a:p>
            <a:pPr marL="457200" lvl="1" indent="0">
              <a:buNone/>
            </a:pPr>
            <a:r>
              <a:rPr lang="en-US" sz="3600" dirty="0"/>
              <a:t>	</a:t>
            </a:r>
            <a:r>
              <a:rPr lang="en-US" sz="3600" dirty="0" smtClean="0"/>
              <a:t>If </a:t>
            </a:r>
            <a:r>
              <a:rPr lang="en-US" sz="3600" dirty="0"/>
              <a:t>the cost of basic services increases, with TIF in place, the result is a </a:t>
            </a:r>
            <a:r>
              <a:rPr lang="en-US" sz="3600" dirty="0" smtClean="0"/>
              <a:t>	revenue 	shortfall that </a:t>
            </a:r>
            <a:r>
              <a:rPr lang="en-US" sz="3600" dirty="0"/>
              <a:t>has to be paid </a:t>
            </a:r>
            <a:r>
              <a:rPr lang="en-US" sz="3600" dirty="0" smtClean="0"/>
              <a:t>from </a:t>
            </a:r>
            <a:r>
              <a:rPr lang="en-US" sz="3600" dirty="0"/>
              <a:t>sources other than tax </a:t>
            </a:r>
            <a:r>
              <a:rPr lang="en-US" sz="3600" dirty="0" smtClean="0"/>
              <a:t>	revenues of </a:t>
            </a:r>
            <a:r>
              <a:rPr lang="en-US" sz="3600" dirty="0"/>
              <a:t>the TIF </a:t>
            </a:r>
            <a:r>
              <a:rPr lang="en-US" sz="3600" dirty="0" smtClean="0"/>
              <a:t>district</a:t>
            </a:r>
            <a:r>
              <a:rPr lang="en-US" sz="3600" dirty="0"/>
              <a:t>.</a:t>
            </a:r>
          </a:p>
          <a:p>
            <a:endParaRPr lang="en-US" sz="3600" dirty="0" smtClean="0"/>
          </a:p>
          <a:p>
            <a:pPr marL="0" indent="0">
              <a:buNone/>
            </a:pPr>
            <a:r>
              <a:rPr lang="en-US" sz="3600" dirty="0"/>
              <a:t>	</a:t>
            </a:r>
            <a:r>
              <a:rPr lang="en-US" sz="3600" dirty="0" smtClean="0"/>
              <a:t>TIF </a:t>
            </a:r>
            <a:r>
              <a:rPr lang="en-US" sz="3600" dirty="0"/>
              <a:t>is a method to use future gains in taxes to subsidize current </a:t>
            </a:r>
            <a:r>
              <a:rPr lang="en-US" sz="3600" dirty="0" smtClean="0"/>
              <a:t>	improvements</a:t>
            </a:r>
            <a:r>
              <a:rPr lang="en-US" sz="3600" dirty="0"/>
              <a:t>, which </a:t>
            </a:r>
            <a:r>
              <a:rPr lang="en-US" sz="3600" dirty="0" smtClean="0"/>
              <a:t>are projected </a:t>
            </a:r>
            <a:r>
              <a:rPr lang="en-US" sz="3600" dirty="0"/>
              <a:t>to create the conditions for said </a:t>
            </a:r>
            <a:r>
              <a:rPr lang="en-US" sz="3600" dirty="0" smtClean="0"/>
              <a:t>           	gains</a:t>
            </a:r>
            <a:r>
              <a:rPr lang="en-US" sz="3600" dirty="0"/>
              <a:t>. The completion of a public project often </a:t>
            </a:r>
            <a:r>
              <a:rPr lang="en-US" sz="3600" dirty="0" smtClean="0"/>
              <a:t>results </a:t>
            </a:r>
            <a:r>
              <a:rPr lang="en-US" sz="3600" dirty="0"/>
              <a:t>in an increase in </a:t>
            </a:r>
            <a:r>
              <a:rPr lang="en-US" sz="3600" dirty="0" smtClean="0"/>
              <a:t>	the value </a:t>
            </a:r>
            <a:r>
              <a:rPr lang="en-US" sz="3600" dirty="0"/>
              <a:t>of surrounding </a:t>
            </a:r>
            <a:r>
              <a:rPr lang="en-US" sz="3600" dirty="0">
                <a:hlinkClick r:id="rId5" action="ppaction://hlinkfile" tooltip="Real estate"/>
              </a:rPr>
              <a:t>real estate</a:t>
            </a:r>
            <a:r>
              <a:rPr lang="en-US" sz="3600" dirty="0"/>
              <a:t>, which generates additional tax </a:t>
            </a:r>
            <a:r>
              <a:rPr lang="en-US" sz="3600" dirty="0" smtClean="0"/>
              <a:t>	revenue</a:t>
            </a:r>
            <a:r>
              <a:rPr lang="en-US" sz="3600" dirty="0"/>
              <a:t>. </a:t>
            </a:r>
            <a:r>
              <a:rPr lang="en-US" sz="3600" dirty="0" smtClean="0"/>
              <a:t>	Sales-tax </a:t>
            </a:r>
            <a:r>
              <a:rPr lang="en-US" sz="3600" dirty="0"/>
              <a:t>revenue may also increase, and jobs may be added, </a:t>
            </a:r>
            <a:r>
              <a:rPr lang="en-US" sz="3600" dirty="0" smtClean="0"/>
              <a:t>	although </a:t>
            </a:r>
            <a:r>
              <a:rPr lang="en-US" sz="3600" dirty="0"/>
              <a:t>these </a:t>
            </a:r>
            <a:r>
              <a:rPr lang="en-US" sz="3600" dirty="0" smtClean="0"/>
              <a:t>factors </a:t>
            </a:r>
            <a:r>
              <a:rPr lang="en-US" sz="3600" dirty="0"/>
              <a:t>and their multipliers usually do not influence the </a:t>
            </a:r>
            <a:r>
              <a:rPr lang="en-US" sz="3600" dirty="0" smtClean="0"/>
              <a:t>	structure </a:t>
            </a:r>
            <a:r>
              <a:rPr lang="en-US" sz="3600" dirty="0"/>
              <a:t>of TIF.</a:t>
            </a:r>
          </a:p>
          <a:p>
            <a:endParaRPr lang="en-US" dirty="0"/>
          </a:p>
          <a:p>
            <a:endParaRPr lang="en-US" dirty="0" smtClean="0"/>
          </a:p>
          <a:p>
            <a:endParaRPr lang="en-US" dirty="0"/>
          </a:p>
          <a:p>
            <a:pPr marL="0" indent="0">
              <a:buNone/>
            </a:pPr>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A24D36FC-02F0-49EA-9B03-80A7AEE0B917}" type="slidenum">
              <a:rPr lang="en-US" smtClean="0"/>
              <a:t>18</a:t>
            </a:fld>
            <a:endParaRPr lang="en-US" dirty="0"/>
          </a:p>
        </p:txBody>
      </p:sp>
    </p:spTree>
    <p:extLst>
      <p:ext uri="{BB962C8B-B14F-4D97-AF65-F5344CB8AC3E}">
        <p14:creationId xmlns:p14="http://schemas.microsoft.com/office/powerpoint/2010/main" val="41792324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Factors Continued</a:t>
            </a:r>
            <a:endParaRPr lang="en-US" dirty="0"/>
          </a:p>
        </p:txBody>
      </p:sp>
      <p:sp>
        <p:nvSpPr>
          <p:cNvPr id="3" name="Content Placeholder 2"/>
          <p:cNvSpPr>
            <a:spLocks noGrp="1"/>
          </p:cNvSpPr>
          <p:nvPr>
            <p:ph idx="1"/>
          </p:nvPr>
        </p:nvSpPr>
        <p:spPr/>
        <p:txBody>
          <a:bodyPr>
            <a:normAutofit/>
          </a:bodyPr>
          <a:lstStyle/>
          <a:p>
            <a:r>
              <a:rPr lang="en-US" dirty="0" smtClean="0"/>
              <a:t>Tax Abatement</a:t>
            </a:r>
          </a:p>
          <a:p>
            <a:pPr marL="0" indent="0">
              <a:buNone/>
            </a:pPr>
            <a:r>
              <a:rPr lang="en-US" dirty="0" smtClean="0"/>
              <a:t>	 </a:t>
            </a:r>
            <a:r>
              <a:rPr lang="en-US" dirty="0"/>
              <a:t>The Property Redevelopment and Tax </a:t>
            </a:r>
            <a:r>
              <a:rPr lang="en-US" dirty="0" smtClean="0"/>
              <a:t>	Abatement </a:t>
            </a:r>
            <a:r>
              <a:rPr lang="en-US" dirty="0"/>
              <a:t>Act, Chapter 312 of the </a:t>
            </a:r>
            <a:r>
              <a:rPr lang="en-US" dirty="0" smtClean="0"/>
              <a:t>	Texas Tax Code, authorizes 	counties</a:t>
            </a:r>
            <a:r>
              <a:rPr lang="en-US" dirty="0"/>
              <a:t>, cities </a:t>
            </a:r>
            <a:r>
              <a:rPr lang="en-US" dirty="0" smtClean="0"/>
              <a:t>and 	school </a:t>
            </a:r>
            <a:r>
              <a:rPr lang="en-US" dirty="0"/>
              <a:t>districts to </a:t>
            </a:r>
            <a:r>
              <a:rPr lang="en-US" dirty="0" smtClean="0"/>
              <a:t>	provide </a:t>
            </a:r>
            <a:r>
              <a:rPr lang="en-US" dirty="0"/>
              <a:t>property tax </a:t>
            </a:r>
            <a:r>
              <a:rPr lang="en-US" dirty="0" smtClean="0"/>
              <a:t>abatement for 	limited </a:t>
            </a:r>
            <a:r>
              <a:rPr lang="en-US" dirty="0"/>
              <a:t>periods of time as </a:t>
            </a:r>
            <a:r>
              <a:rPr lang="en-US" dirty="0" smtClean="0"/>
              <a:t>an 	inducement </a:t>
            </a:r>
            <a:r>
              <a:rPr lang="en-US" dirty="0"/>
              <a:t>for the development or </a:t>
            </a:r>
            <a:r>
              <a:rPr lang="en-US" dirty="0" smtClean="0"/>
              <a:t>           	redevelopment </a:t>
            </a:r>
            <a:r>
              <a:rPr lang="en-US" dirty="0"/>
              <a:t>of a </a:t>
            </a:r>
            <a:r>
              <a:rPr lang="en-US" dirty="0" smtClean="0"/>
              <a:t>property.</a:t>
            </a:r>
            <a:endParaRPr lang="en-US" dirty="0"/>
          </a:p>
        </p:txBody>
      </p:sp>
      <p:sp>
        <p:nvSpPr>
          <p:cNvPr id="4" name="Slide Number Placeholder 3"/>
          <p:cNvSpPr>
            <a:spLocks noGrp="1"/>
          </p:cNvSpPr>
          <p:nvPr>
            <p:ph type="sldNum" sz="quarter" idx="12"/>
          </p:nvPr>
        </p:nvSpPr>
        <p:spPr/>
        <p:txBody>
          <a:bodyPr/>
          <a:lstStyle/>
          <a:p>
            <a:fld id="{A24D36FC-02F0-49EA-9B03-80A7AEE0B917}" type="slidenum">
              <a:rPr lang="en-US" smtClean="0"/>
              <a:t>19</a:t>
            </a:fld>
            <a:endParaRPr lang="en-US" dirty="0"/>
          </a:p>
        </p:txBody>
      </p:sp>
    </p:spTree>
    <p:extLst>
      <p:ext uri="{BB962C8B-B14F-4D97-AF65-F5344CB8AC3E}">
        <p14:creationId xmlns:p14="http://schemas.microsoft.com/office/powerpoint/2010/main" val="5587936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Steps</a:t>
            </a:r>
            <a:endParaRPr lang="en-US" dirty="0"/>
          </a:p>
        </p:txBody>
      </p:sp>
      <p:sp>
        <p:nvSpPr>
          <p:cNvPr id="3" name="Content Placeholder 2"/>
          <p:cNvSpPr>
            <a:spLocks noGrp="1"/>
          </p:cNvSpPr>
          <p:nvPr>
            <p:ph idx="1"/>
          </p:nvPr>
        </p:nvSpPr>
        <p:spPr/>
        <p:txBody>
          <a:bodyPr>
            <a:normAutofit fontScale="77500" lnSpcReduction="20000"/>
          </a:bodyPr>
          <a:lstStyle/>
          <a:p>
            <a:r>
              <a:rPr lang="en-US" dirty="0"/>
              <a:t>Clear identification of district boundaries</a:t>
            </a:r>
          </a:p>
          <a:p>
            <a:r>
              <a:rPr lang="en-US" dirty="0" smtClean="0"/>
              <a:t>Project consideration/selection</a:t>
            </a:r>
          </a:p>
          <a:p>
            <a:r>
              <a:rPr lang="en-US" dirty="0" smtClean="0"/>
              <a:t>More substantial modeling of cost to home owners </a:t>
            </a:r>
          </a:p>
          <a:p>
            <a:r>
              <a:rPr lang="en-US" dirty="0" smtClean="0"/>
              <a:t>Identification of home owner interest</a:t>
            </a:r>
          </a:p>
          <a:p>
            <a:r>
              <a:rPr lang="en-US" dirty="0" smtClean="0"/>
              <a:t>Briefing to City Council</a:t>
            </a:r>
          </a:p>
          <a:p>
            <a:r>
              <a:rPr lang="en-US" dirty="0" smtClean="0"/>
              <a:t>Consideration of Preliminary Board Composition</a:t>
            </a:r>
          </a:p>
          <a:p>
            <a:r>
              <a:rPr lang="en-US" dirty="0" smtClean="0"/>
              <a:t>Consideration of a Municipal Management District Service Plan</a:t>
            </a:r>
          </a:p>
          <a:p>
            <a:r>
              <a:rPr lang="en-US" dirty="0" smtClean="0"/>
              <a:t>Seek approval through petition to Texas Commission on Environmental Quality (Majority of the assessed value of real property in the district, or 50 persons who own real property in the proposed district)</a:t>
            </a:r>
            <a:br>
              <a:rPr lang="en-US" dirty="0" smtClean="0"/>
            </a:br>
            <a:r>
              <a:rPr lang="en-US" dirty="0" smtClean="0"/>
              <a:t/>
            </a:r>
            <a:br>
              <a:rPr lang="en-US" dirty="0" smtClean="0"/>
            </a:br>
            <a:endParaRPr lang="en-US" dirty="0" smtClean="0"/>
          </a:p>
          <a:p>
            <a:endParaRPr lang="en-US" dirty="0"/>
          </a:p>
        </p:txBody>
      </p:sp>
      <p:sp>
        <p:nvSpPr>
          <p:cNvPr id="4" name="Slide Number Placeholder 3"/>
          <p:cNvSpPr>
            <a:spLocks noGrp="1"/>
          </p:cNvSpPr>
          <p:nvPr>
            <p:ph type="sldNum" sz="quarter" idx="12"/>
          </p:nvPr>
        </p:nvSpPr>
        <p:spPr/>
        <p:txBody>
          <a:bodyPr/>
          <a:lstStyle/>
          <a:p>
            <a:fld id="{A24D36FC-02F0-49EA-9B03-80A7AEE0B917}" type="slidenum">
              <a:rPr lang="en-US" smtClean="0"/>
              <a:t>20</a:t>
            </a:fld>
            <a:endParaRPr lang="en-US" dirty="0"/>
          </a:p>
        </p:txBody>
      </p:sp>
    </p:spTree>
    <p:extLst>
      <p:ext uri="{BB962C8B-B14F-4D97-AF65-F5344CB8AC3E}">
        <p14:creationId xmlns:p14="http://schemas.microsoft.com/office/powerpoint/2010/main" val="32999621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endParaRPr lang="en-US" dirty="0"/>
          </a:p>
          <a:p>
            <a:pPr marL="0" indent="0">
              <a:buNone/>
            </a:pPr>
            <a:endParaRPr lang="en-US" dirty="0"/>
          </a:p>
          <a:p>
            <a:endParaRPr lang="en-US" dirty="0" smtClean="0"/>
          </a:p>
          <a:p>
            <a:pPr marL="0" indent="0">
              <a:buNone/>
            </a:pPr>
            <a:r>
              <a:rPr lang="en-US" dirty="0" smtClean="0"/>
              <a:t>			   Questions?		</a:t>
            </a:r>
            <a:endParaRPr lang="en-US" dirty="0"/>
          </a:p>
        </p:txBody>
      </p:sp>
      <p:sp>
        <p:nvSpPr>
          <p:cNvPr id="4" name="Slide Number Placeholder 3"/>
          <p:cNvSpPr>
            <a:spLocks noGrp="1"/>
          </p:cNvSpPr>
          <p:nvPr>
            <p:ph type="sldNum" sz="quarter" idx="12"/>
          </p:nvPr>
        </p:nvSpPr>
        <p:spPr/>
        <p:txBody>
          <a:bodyPr/>
          <a:lstStyle/>
          <a:p>
            <a:fld id="{A24D36FC-02F0-49EA-9B03-80A7AEE0B917}" type="slidenum">
              <a:rPr lang="en-US" smtClean="0"/>
              <a:t>21</a:t>
            </a:fld>
            <a:endParaRPr lang="en-US" dirty="0"/>
          </a:p>
        </p:txBody>
      </p:sp>
    </p:spTree>
    <p:extLst>
      <p:ext uri="{BB962C8B-B14F-4D97-AF65-F5344CB8AC3E}">
        <p14:creationId xmlns:p14="http://schemas.microsoft.com/office/powerpoint/2010/main" val="160797047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682</TotalTime>
  <Words>887</Words>
  <Application>Microsoft Office PowerPoint</Application>
  <PresentationFormat>On-screen Show (4:3)</PresentationFormat>
  <Paragraphs>213</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Foundry</vt:lpstr>
      <vt:lpstr> Municipal Management Districts </vt:lpstr>
      <vt:lpstr>PowerPoint Presentation</vt:lpstr>
      <vt:lpstr>Overview</vt:lpstr>
      <vt:lpstr>Overview, cont’d.</vt:lpstr>
      <vt:lpstr>What is the purpose of a Municipal Management District?</vt:lpstr>
      <vt:lpstr>How are MMDs Created?</vt:lpstr>
      <vt:lpstr>What are MMD Powers and Duties?</vt:lpstr>
      <vt:lpstr>How is MMD Governed?</vt:lpstr>
      <vt:lpstr>What are Permitted Services and Projects?</vt:lpstr>
      <vt:lpstr>How Does the MMD Generate Revenue?</vt:lpstr>
      <vt:lpstr>Dissolution</vt:lpstr>
      <vt:lpstr>PowerPoint Presentation</vt:lpstr>
      <vt:lpstr>Cost to Property Owners</vt:lpstr>
      <vt:lpstr>PowerPoint Presentation</vt:lpstr>
      <vt:lpstr>PowerPoint Presentation</vt:lpstr>
      <vt:lpstr>PowerPoint Presentation</vt:lpstr>
      <vt:lpstr>Role of the City of Corpus Christi</vt:lpstr>
      <vt:lpstr>Other factors</vt:lpstr>
      <vt:lpstr>Other Factors Continued</vt:lpstr>
      <vt:lpstr>Next Steps</vt:lpstr>
      <vt:lpstr>PowerPoint Presentation</vt:lpstr>
    </vt:vector>
  </TitlesOfParts>
  <Company>City of Corpus Christi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AliceA</dc:creator>
  <cp:lastModifiedBy>Tech</cp:lastModifiedBy>
  <cp:revision>32</cp:revision>
  <cp:lastPrinted>2013-05-01T21:55:54Z</cp:lastPrinted>
  <dcterms:created xsi:type="dcterms:W3CDTF">2012-09-12T21:20:41Z</dcterms:created>
  <dcterms:modified xsi:type="dcterms:W3CDTF">2013-05-01T21:56:24Z</dcterms:modified>
</cp:coreProperties>
</file>